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1"/>
  </p:notesMasterIdLst>
  <p:sldIdLst>
    <p:sldId id="520" r:id="rId2"/>
    <p:sldId id="597" r:id="rId3"/>
    <p:sldId id="612" r:id="rId4"/>
    <p:sldId id="565" r:id="rId5"/>
    <p:sldId id="523" r:id="rId6"/>
    <p:sldId id="613" r:id="rId7"/>
    <p:sldId id="593" r:id="rId8"/>
    <p:sldId id="594" r:id="rId9"/>
    <p:sldId id="622" r:id="rId10"/>
    <p:sldId id="614" r:id="rId11"/>
    <p:sldId id="563" r:id="rId12"/>
    <p:sldId id="562" r:id="rId13"/>
    <p:sldId id="608" r:id="rId14"/>
    <p:sldId id="554" r:id="rId15"/>
    <p:sldId id="561" r:id="rId16"/>
    <p:sldId id="566" r:id="rId17"/>
    <p:sldId id="615" r:id="rId18"/>
    <p:sldId id="605" r:id="rId19"/>
    <p:sldId id="547" r:id="rId20"/>
    <p:sldId id="548" r:id="rId21"/>
    <p:sldId id="611" r:id="rId22"/>
    <p:sldId id="549" r:id="rId23"/>
    <p:sldId id="617" r:id="rId24"/>
    <p:sldId id="616" r:id="rId25"/>
    <p:sldId id="621" r:id="rId26"/>
    <p:sldId id="620" r:id="rId27"/>
    <p:sldId id="606" r:id="rId28"/>
    <p:sldId id="519" r:id="rId29"/>
    <p:sldId id="5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31EA2958-5249-334F-9FA9-A5947AE5BE81}">
          <p14:sldIdLst>
            <p14:sldId id="520"/>
            <p14:sldId id="597"/>
          </p14:sldIdLst>
        </p14:section>
        <p14:section name="Introduction round" id="{D26923DD-E925-BA48-9601-36522F4D03F4}">
          <p14:sldIdLst>
            <p14:sldId id="612"/>
            <p14:sldId id="565"/>
            <p14:sldId id="523"/>
          </p14:sldIdLst>
        </p14:section>
        <p14:section name="Update of project" id="{2C0F63CA-330C-544D-A03A-0E5B7DB0BA67}">
          <p14:sldIdLst>
            <p14:sldId id="613"/>
            <p14:sldId id="593"/>
            <p14:sldId id="594"/>
            <p14:sldId id="622"/>
          </p14:sldIdLst>
        </p14:section>
        <p14:section name="Benefits of sharing invoice status" id="{E9063266-1E9B-9341-8C20-DB3A5C8CE9BD}">
          <p14:sldIdLst>
            <p14:sldId id="614"/>
            <p14:sldId id="563"/>
            <p14:sldId id="562"/>
            <p14:sldId id="608"/>
            <p14:sldId id="554"/>
            <p14:sldId id="561"/>
            <p14:sldId id="566"/>
          </p14:sldIdLst>
        </p14:section>
        <p14:section name="Proof of concept" id="{4EFAE393-3975-E742-A8A5-4193F923AB17}">
          <p14:sldIdLst>
            <p14:sldId id="615"/>
            <p14:sldId id="605"/>
            <p14:sldId id="547"/>
            <p14:sldId id="548"/>
            <p14:sldId id="611"/>
            <p14:sldId id="549"/>
          </p14:sldIdLst>
        </p14:section>
        <p14:section name="Next steps &amp; follow up" id="{66B20E1C-F284-A646-B854-8F4057C450E8}">
          <p14:sldIdLst>
            <p14:sldId id="617"/>
            <p14:sldId id="616"/>
            <p14:sldId id="621"/>
            <p14:sldId id="620"/>
            <p14:sldId id="606"/>
            <p14:sldId id="519"/>
          </p14:sldIdLst>
        </p14:section>
        <p14:section name="Annex" id="{E17409FC-3308-684F-B6EC-6DE159B62C21}">
          <p14:sldIdLst>
            <p14:sldId id="5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pos="30" userDrawn="1">
          <p15:clr>
            <a:srgbClr val="A4A3A4"/>
          </p15:clr>
        </p15:guide>
        <p15:guide id="5" orient="horz" pos="2219">
          <p15:clr>
            <a:srgbClr val="A4A3A4"/>
          </p15:clr>
        </p15:guide>
        <p15:guide id="6" orient="horz" pos="3765">
          <p15:clr>
            <a:srgbClr val="A4A3A4"/>
          </p15:clr>
        </p15:guide>
        <p15:guide id="7" pos="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BCBCB"/>
    <a:srgbClr val="0087FF"/>
    <a:srgbClr val="91D141"/>
    <a:srgbClr val="FF9833"/>
    <a:srgbClr val="919191"/>
    <a:srgbClr val="FB8701"/>
    <a:srgbClr val="1F8EC9"/>
    <a:srgbClr val="41CF31"/>
    <a:srgbClr val="FF6AD3"/>
    <a:srgbClr val="FF5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7748" autoAdjust="0"/>
  </p:normalViewPr>
  <p:slideViewPr>
    <p:cSldViewPr snapToGrid="0" snapToObjects="1" showGuides="1">
      <p:cViewPr>
        <p:scale>
          <a:sx n="80" d="100"/>
          <a:sy n="80" d="100"/>
        </p:scale>
        <p:origin x="-536" y="232"/>
      </p:cViewPr>
      <p:guideLst>
        <p:guide orient="horz" pos="1275"/>
        <p:guide orient="horz" pos="3566"/>
        <p:guide orient="horz" pos="2219"/>
        <p:guide orient="horz" pos="3765"/>
        <p:guide pos="937"/>
        <p:guide pos="30"/>
        <p:guide pos="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Grid="0" snapToObjects="1">
      <p:cViewPr varScale="1">
        <p:scale>
          <a:sx n="83" d="100"/>
          <a:sy n="83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AED16-48C6-F24A-B088-43B08FA55E68}" type="datetimeFigureOut">
              <a:rPr lang="en-GB" smtClean="0"/>
              <a:t>05/02/16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A827-288F-684B-9C52-900CBC42F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200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200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/>
              <a:buChar char="•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D5656-5783-4BA6-90A3-C7CF2331E36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12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8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D5656-5783-4BA6-90A3-C7CF2331E36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09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1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19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4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0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1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C3DB-B3BC-456D-B636-76ABCF0B05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7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1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0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0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USI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getoond</a:t>
            </a:r>
            <a:r>
              <a:rPr lang="en-US" dirty="0" smtClean="0"/>
              <a:t> in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2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5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Layouts/_rels/slideLayout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png"/><Relationship Id="rId26" Type="http://schemas.openxmlformats.org/officeDocument/2006/relationships/image" Target="../media/image51.png"/><Relationship Id="rId27" Type="http://schemas.openxmlformats.org/officeDocument/2006/relationships/image" Target="../media/image52.png"/><Relationship Id="rId28" Type="http://schemas.openxmlformats.org/officeDocument/2006/relationships/image" Target="../media/image53.png"/><Relationship Id="rId29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30" Type="http://schemas.openxmlformats.org/officeDocument/2006/relationships/image" Target="../media/image55.png"/><Relationship Id="rId31" Type="http://schemas.openxmlformats.org/officeDocument/2006/relationships/image" Target="../media/image56.png"/><Relationship Id="rId32" Type="http://schemas.openxmlformats.org/officeDocument/2006/relationships/image" Target="../media/image57.png"/><Relationship Id="rId9" Type="http://schemas.openxmlformats.org/officeDocument/2006/relationships/image" Target="../media/image36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33" Type="http://schemas.openxmlformats.org/officeDocument/2006/relationships/image" Target="../media/image58.png"/><Relationship Id="rId34" Type="http://schemas.openxmlformats.org/officeDocument/2006/relationships/image" Target="../media/image59.png"/><Relationship Id="rId35" Type="http://schemas.openxmlformats.org/officeDocument/2006/relationships/image" Target="../media/image60.png"/><Relationship Id="rId36" Type="http://schemas.openxmlformats.org/officeDocument/2006/relationships/image" Target="../media/image61.png"/><Relationship Id="rId10" Type="http://schemas.openxmlformats.org/officeDocument/2006/relationships/image" Target="../media/image3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jpeg"/><Relationship Id="rId19" Type="http://schemas.openxmlformats.org/officeDocument/2006/relationships/image" Target="../media/image44.png"/><Relationship Id="rId37" Type="http://schemas.openxmlformats.org/officeDocument/2006/relationships/image" Target="../media/image62.png"/><Relationship Id="rId38" Type="http://schemas.openxmlformats.org/officeDocument/2006/relationships/image" Target="../media/image63.png"/><Relationship Id="rId39" Type="http://schemas.openxmlformats.org/officeDocument/2006/relationships/image" Target="../media/image64.png"/><Relationship Id="rId40" Type="http://schemas.openxmlformats.org/officeDocument/2006/relationships/image" Target="../media/image6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tiff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Wall-of-Innopay_PPT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>
            <a:fillRect/>
          </a:stretch>
        </p:blipFill>
        <p:spPr bwMode="auto">
          <a:xfrm>
            <a:off x="0" y="292100"/>
            <a:ext cx="12192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Wall-of-Innopay_PPT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12192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ip_logo_grey_dot_500x102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813" y="7369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4508500"/>
            <a:ext cx="12192000" cy="23495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4510088"/>
            <a:ext cx="121920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2623800" y="0"/>
            <a:ext cx="576263" cy="404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2623800" y="1216025"/>
            <a:ext cx="576263" cy="4048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2623800" y="1628775"/>
            <a:ext cx="576263" cy="404813"/>
          </a:xfrm>
          <a:prstGeom prst="rect">
            <a:avLst/>
          </a:prstGeom>
          <a:solidFill>
            <a:srgbClr val="0087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87FF"/>
              </a:solidFill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12623800" y="2008188"/>
            <a:ext cx="576263" cy="404812"/>
          </a:xfrm>
          <a:prstGeom prst="rect">
            <a:avLst/>
          </a:prstGeom>
          <a:solidFill>
            <a:srgbClr val="87C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12623800" y="2403475"/>
            <a:ext cx="576263" cy="404813"/>
          </a:xfrm>
          <a:prstGeom prst="rect">
            <a:avLst/>
          </a:prstGeom>
          <a:solidFill>
            <a:srgbClr val="FF87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13296900" y="2386013"/>
            <a:ext cx="4905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255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0 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13411200" y="1989138"/>
            <a:ext cx="4905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204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0 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13296900" y="1593850"/>
            <a:ext cx="50958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0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255 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2623800" y="404813"/>
            <a:ext cx="576263" cy="4048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12623800" y="804863"/>
            <a:ext cx="576263" cy="40481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9718358" y="0"/>
            <a:ext cx="2068512" cy="1125538"/>
          </a:xfrm>
          <a:custGeom>
            <a:avLst/>
            <a:gdLst>
              <a:gd name="T0" fmla="*/ 0 w 2140617"/>
              <a:gd name="T1" fmla="*/ 0 h 1131931"/>
              <a:gd name="T2" fmla="*/ 2068609 w 2140617"/>
              <a:gd name="T3" fmla="*/ 208 h 1131931"/>
              <a:gd name="T4" fmla="*/ 2068199 w 2140617"/>
              <a:gd name="T5" fmla="*/ 1124744 h 1131931"/>
              <a:gd name="T6" fmla="*/ 0 w 2140617"/>
              <a:gd name="T7" fmla="*/ 879056 h 1131931"/>
              <a:gd name="T8" fmla="*/ 0 w 2140617"/>
              <a:gd name="T9" fmla="*/ 0 h 1131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0617" h="1131931">
                <a:moveTo>
                  <a:pt x="0" y="0"/>
                </a:moveTo>
                <a:lnTo>
                  <a:pt x="2140617" y="209"/>
                </a:lnTo>
                <a:cubicBezTo>
                  <a:pt x="2140476" y="368077"/>
                  <a:pt x="2140334" y="764063"/>
                  <a:pt x="2140193" y="1131931"/>
                </a:cubicBezTo>
                <a:lnTo>
                  <a:pt x="0" y="8846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Picture 36" descr="innopay-logo-zw_grijs-476x100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3158" y="260350"/>
            <a:ext cx="1460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114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27051" y="5343872"/>
            <a:ext cx="11137900" cy="533400"/>
          </a:xfrm>
        </p:spPr>
        <p:txBody>
          <a:bodyPr anchor="ctr"/>
          <a:lstStyle>
            <a:lvl1pPr marL="0" indent="0">
              <a:buFontTx/>
              <a:buNone/>
              <a:defRPr sz="2000" b="0">
                <a:solidFill>
                  <a:srgbClr val="0087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noProof="0" smtClean="0"/>
              <a:t>Click to edit Master subtitle style</a:t>
            </a:r>
            <a:endParaRPr lang="en-US" noProof="0"/>
          </a:p>
        </p:txBody>
      </p:sp>
      <p:sp>
        <p:nvSpPr>
          <p:cNvPr id="7311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27051" y="4912073"/>
            <a:ext cx="11137900" cy="576263"/>
          </a:xfrm>
        </p:spPr>
        <p:txBody>
          <a:bodyPr/>
          <a:lstStyle>
            <a:lvl1pPr>
              <a:lnSpc>
                <a:spcPct val="80000"/>
              </a:lnSpc>
              <a:defRPr sz="3200"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noProof="0" smtClean="0"/>
              <a:t>Click to edit Master title style</a:t>
            </a:r>
            <a:endParaRPr lang="en-US" noProof="0" dirty="0"/>
          </a:p>
        </p:txBody>
      </p:sp>
      <p:sp>
        <p:nvSpPr>
          <p:cNvPr id="731136" name="Picture Placeholder 731135"/>
          <p:cNvSpPr>
            <a:spLocks noGrp="1"/>
          </p:cNvSpPr>
          <p:nvPr>
            <p:ph type="pic" sz="quarter" idx="10"/>
          </p:nvPr>
        </p:nvSpPr>
        <p:spPr>
          <a:xfrm>
            <a:off x="9596437" y="4708527"/>
            <a:ext cx="2187575" cy="116874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359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96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93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5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124744"/>
            <a:ext cx="11352213" cy="4968899"/>
          </a:xfrm>
        </p:spPr>
        <p:txBody>
          <a:bodyPr/>
          <a:lstStyle>
            <a:lvl1pPr>
              <a:buClr>
                <a:srgbClr val="0087FF"/>
              </a:buClr>
              <a:defRPr b="0"/>
            </a:lvl1pPr>
            <a:lvl2pPr>
              <a:buClr>
                <a:srgbClr val="0087FF"/>
              </a:buClr>
              <a:defRPr b="0"/>
            </a:lvl2pPr>
            <a:lvl3pPr>
              <a:buClr>
                <a:srgbClr val="0087FF"/>
              </a:buClr>
              <a:defRPr b="0"/>
            </a:lvl3pPr>
            <a:lvl4pPr>
              <a:buClr>
                <a:srgbClr val="0087FF"/>
              </a:buClr>
              <a:defRPr b="0"/>
            </a:lvl4pPr>
            <a:lvl5pPr>
              <a:buClr>
                <a:srgbClr val="0087FF"/>
              </a:buClr>
              <a:defRPr b="0"/>
            </a:lvl5pPr>
          </a:lstStyle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6236419"/>
            <a:ext cx="4368800" cy="288925"/>
          </a:xfrm>
          <a:ln>
            <a:noFill/>
          </a:ln>
        </p:spPr>
        <p:txBody>
          <a:bodyPr/>
          <a:lstStyle>
            <a:lvl1pPr marL="0" indent="0">
              <a:buNone/>
              <a:defRPr sz="1000" b="1" baseline="0"/>
            </a:lvl1pPr>
          </a:lstStyle>
          <a:p>
            <a:pPr lvl="0"/>
            <a:r>
              <a:rPr lang="nl-NL" dirty="0" smtClean="0"/>
              <a:t>Source: </a:t>
            </a:r>
            <a:r>
              <a:rPr lang="nl-NL" dirty="0" err="1" smtClean="0"/>
              <a:t>Fill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28733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24744"/>
            <a:ext cx="5568189" cy="4968899"/>
          </a:xfrm>
        </p:spPr>
        <p:txBody>
          <a:bodyPr/>
          <a:lstStyle>
            <a:lvl1pPr>
              <a:buClr>
                <a:srgbClr val="0087FF"/>
              </a:buClr>
              <a:defRPr b="0"/>
            </a:lvl1pPr>
            <a:lvl2pPr>
              <a:buClr>
                <a:srgbClr val="0087FF"/>
              </a:buClr>
              <a:defRPr b="0"/>
            </a:lvl2pPr>
            <a:lvl3pPr>
              <a:buClr>
                <a:srgbClr val="0087FF"/>
              </a:buClr>
              <a:defRPr b="0"/>
            </a:lvl3pPr>
            <a:lvl4pPr>
              <a:buClr>
                <a:srgbClr val="0087FF"/>
              </a:buClr>
              <a:defRPr b="0"/>
            </a:lvl4pPr>
            <a:lvl5pPr>
              <a:buClr>
                <a:srgbClr val="0087FF"/>
              </a:buClr>
              <a:defRPr b="0"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16443" y="1125092"/>
            <a:ext cx="5568189" cy="4968899"/>
          </a:xfrm>
        </p:spPr>
        <p:txBody>
          <a:bodyPr/>
          <a:lstStyle>
            <a:lvl1pPr>
              <a:buClr>
                <a:srgbClr val="0087FF"/>
              </a:buClr>
              <a:defRPr b="0"/>
            </a:lvl1pPr>
            <a:lvl2pPr>
              <a:buClr>
                <a:srgbClr val="0087FF"/>
              </a:buClr>
              <a:defRPr b="0"/>
            </a:lvl2pPr>
            <a:lvl3pPr>
              <a:buClr>
                <a:srgbClr val="0087FF"/>
              </a:buClr>
              <a:defRPr b="0"/>
            </a:lvl3pPr>
            <a:lvl4pPr>
              <a:buClr>
                <a:srgbClr val="0087FF"/>
              </a:buClr>
              <a:defRPr b="0"/>
            </a:lvl4pPr>
            <a:lvl5pPr>
              <a:buClr>
                <a:srgbClr val="0087FF"/>
              </a:buClr>
              <a:defRPr b="0"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9376" y="6236419"/>
            <a:ext cx="4368800" cy="288925"/>
          </a:xfrm>
          <a:ln>
            <a:noFill/>
          </a:ln>
        </p:spPr>
        <p:txBody>
          <a:bodyPr/>
          <a:lstStyle>
            <a:lvl1pPr marL="0" indent="0">
              <a:buNone/>
              <a:defRPr sz="1000" b="1" baseline="0"/>
            </a:lvl1pPr>
          </a:lstStyle>
          <a:p>
            <a:pPr lvl="0"/>
            <a:r>
              <a:rPr lang="nl-NL" dirty="0" smtClean="0"/>
              <a:t>Source: </a:t>
            </a:r>
            <a:r>
              <a:rPr lang="nl-NL" dirty="0" err="1" smtClean="0"/>
              <a:t>Fill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189339598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3" name="Gruppieren 18"/>
          <p:cNvGrpSpPr/>
          <p:nvPr/>
        </p:nvGrpSpPr>
        <p:grpSpPr bwMode="gray">
          <a:xfrm>
            <a:off x="4705902" y="2294174"/>
            <a:ext cx="2902266" cy="2777360"/>
            <a:chOff x="2534603" y="1796098"/>
            <a:chExt cx="3910012" cy="3741737"/>
          </a:xfrm>
        </p:grpSpPr>
        <p:sp>
          <p:nvSpPr>
            <p:cNvPr id="4" name="Freeform 3"/>
            <p:cNvSpPr>
              <a:spLocks/>
            </p:cNvSpPr>
            <p:nvPr/>
          </p:nvSpPr>
          <p:spPr bwMode="gray">
            <a:xfrm>
              <a:off x="2825115" y="1796098"/>
              <a:ext cx="1889125" cy="1477962"/>
            </a:xfrm>
            <a:custGeom>
              <a:avLst/>
              <a:gdLst/>
              <a:ahLst/>
              <a:cxnLst>
                <a:cxn ang="0">
                  <a:pos x="536" y="931"/>
                </a:cxn>
                <a:cxn ang="0">
                  <a:pos x="1068" y="570"/>
                </a:cxn>
                <a:cxn ang="0">
                  <a:pos x="1190" y="293"/>
                </a:cxn>
                <a:cxn ang="0">
                  <a:pos x="1069" y="7"/>
                </a:cxn>
                <a:cxn ang="0">
                  <a:pos x="0" y="755"/>
                </a:cxn>
                <a:cxn ang="0">
                  <a:pos x="302" y="734"/>
                </a:cxn>
                <a:cxn ang="0">
                  <a:pos x="536" y="931"/>
                </a:cxn>
              </a:cxnLst>
              <a:rect l="0" t="0" r="r" b="b"/>
              <a:pathLst>
                <a:path w="1190" h="931">
                  <a:moveTo>
                    <a:pt x="536" y="931"/>
                  </a:moveTo>
                  <a:cubicBezTo>
                    <a:pt x="631" y="695"/>
                    <a:pt x="864" y="567"/>
                    <a:pt x="1068" y="570"/>
                  </a:cubicBezTo>
                  <a:cubicBezTo>
                    <a:pt x="1129" y="431"/>
                    <a:pt x="1190" y="293"/>
                    <a:pt x="1190" y="293"/>
                  </a:cubicBezTo>
                  <a:lnTo>
                    <a:pt x="1069" y="7"/>
                  </a:lnTo>
                  <a:cubicBezTo>
                    <a:pt x="623" y="0"/>
                    <a:pt x="160" y="297"/>
                    <a:pt x="0" y="755"/>
                  </a:cubicBezTo>
                  <a:lnTo>
                    <a:pt x="302" y="734"/>
                  </a:lnTo>
                  <a:lnTo>
                    <a:pt x="536" y="931"/>
                  </a:lnTo>
                  <a:close/>
                </a:path>
              </a:pathLst>
            </a:custGeom>
            <a:solidFill>
              <a:srgbClr val="57575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4577715" y="1807210"/>
              <a:ext cx="1666875" cy="156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0" y="779"/>
                </a:cxn>
                <a:cxn ang="0">
                  <a:pos x="821" y="986"/>
                </a:cxn>
                <a:cxn ang="0">
                  <a:pos x="514" y="960"/>
                </a:cxn>
                <a:cxn ang="0">
                  <a:pos x="6" y="564"/>
                </a:cxn>
                <a:cxn ang="0">
                  <a:pos x="120" y="287"/>
                </a:cxn>
                <a:cxn ang="0">
                  <a:pos x="0" y="0"/>
                </a:cxn>
              </a:cxnLst>
              <a:rect l="0" t="0" r="r" b="b"/>
              <a:pathLst>
                <a:path w="1050" h="986">
                  <a:moveTo>
                    <a:pt x="0" y="0"/>
                  </a:moveTo>
                  <a:cubicBezTo>
                    <a:pt x="463" y="10"/>
                    <a:pt x="907" y="327"/>
                    <a:pt x="1050" y="779"/>
                  </a:cubicBezTo>
                  <a:cubicBezTo>
                    <a:pt x="935" y="882"/>
                    <a:pt x="821" y="986"/>
                    <a:pt x="821" y="986"/>
                  </a:cubicBezTo>
                  <a:lnTo>
                    <a:pt x="514" y="960"/>
                  </a:lnTo>
                  <a:cubicBezTo>
                    <a:pt x="424" y="690"/>
                    <a:pt x="182" y="575"/>
                    <a:pt x="6" y="564"/>
                  </a:cubicBezTo>
                  <a:lnTo>
                    <a:pt x="120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2534603" y="3020060"/>
              <a:ext cx="1409700" cy="2033588"/>
            </a:xfrm>
            <a:custGeom>
              <a:avLst/>
              <a:gdLst>
                <a:gd name="connsiteX0" fmla="*/ 888 w 888"/>
                <a:gd name="connsiteY0" fmla="*/ 822 h 1281"/>
                <a:gd name="connsiteX1" fmla="*/ 704 w 888"/>
                <a:gd name="connsiteY1" fmla="*/ 199 h 1281"/>
                <a:gd name="connsiteX2" fmla="*/ 478 w 888"/>
                <a:gd name="connsiteY2" fmla="*/ 0 h 1281"/>
                <a:gd name="connsiteX3" fmla="*/ 170 w 888"/>
                <a:gd name="connsiteY3" fmla="*/ 24 h 1281"/>
                <a:gd name="connsiteX4" fmla="*/ 559 w 888"/>
                <a:gd name="connsiteY4" fmla="*/ 1281 h 1281"/>
                <a:gd name="connsiteX5" fmla="*/ 626 w 888"/>
                <a:gd name="connsiteY5" fmla="*/ 984 h 1281"/>
                <a:gd name="connsiteX6" fmla="*/ 888 w 888"/>
                <a:gd name="connsiteY6" fmla="*/ 822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" h="1281">
                  <a:moveTo>
                    <a:pt x="888" y="822"/>
                  </a:moveTo>
                  <a:cubicBezTo>
                    <a:pt x="719" y="685"/>
                    <a:pt x="629" y="441"/>
                    <a:pt x="704" y="199"/>
                  </a:cubicBezTo>
                  <a:lnTo>
                    <a:pt x="478" y="0"/>
                  </a:lnTo>
                  <a:lnTo>
                    <a:pt x="170" y="24"/>
                  </a:lnTo>
                  <a:cubicBezTo>
                    <a:pt x="0" y="566"/>
                    <a:pt x="242" y="1043"/>
                    <a:pt x="559" y="1281"/>
                  </a:cubicBezTo>
                  <a:cubicBezTo>
                    <a:pt x="581" y="1182"/>
                    <a:pt x="604" y="1083"/>
                    <a:pt x="626" y="984"/>
                  </a:cubicBezTo>
                  <a:lnTo>
                    <a:pt x="888" y="822"/>
                  </a:lnTo>
                  <a:close/>
                </a:path>
              </a:pathLst>
            </a:custGeom>
            <a:solidFill>
              <a:srgbClr val="91919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3466465" y="4361498"/>
              <a:ext cx="2079625" cy="1176337"/>
            </a:xfrm>
            <a:custGeom>
              <a:avLst/>
              <a:gdLst/>
              <a:ahLst/>
              <a:cxnLst>
                <a:cxn ang="0">
                  <a:pos x="974" y="19"/>
                </a:cxn>
                <a:cxn ang="0">
                  <a:pos x="332" y="0"/>
                </a:cxn>
                <a:cxn ang="0">
                  <a:pos x="68" y="160"/>
                </a:cxn>
                <a:cxn ang="0">
                  <a:pos x="0" y="459"/>
                </a:cxn>
                <a:cxn ang="0">
                  <a:pos x="1310" y="473"/>
                </a:cxn>
                <a:cxn ang="0">
                  <a:pos x="1041" y="304"/>
                </a:cxn>
                <a:cxn ang="0">
                  <a:pos x="974" y="19"/>
                </a:cxn>
              </a:cxnLst>
              <a:rect l="0" t="0" r="r" b="b"/>
              <a:pathLst>
                <a:path w="1310" h="741">
                  <a:moveTo>
                    <a:pt x="974" y="19"/>
                  </a:moveTo>
                  <a:cubicBezTo>
                    <a:pt x="797" y="139"/>
                    <a:pt x="517" y="142"/>
                    <a:pt x="332" y="0"/>
                  </a:cubicBezTo>
                  <a:cubicBezTo>
                    <a:pt x="200" y="80"/>
                    <a:pt x="68" y="160"/>
                    <a:pt x="68" y="160"/>
                  </a:cubicBezTo>
                  <a:cubicBezTo>
                    <a:pt x="68" y="160"/>
                    <a:pt x="34" y="309"/>
                    <a:pt x="0" y="459"/>
                  </a:cubicBezTo>
                  <a:cubicBezTo>
                    <a:pt x="395" y="739"/>
                    <a:pt x="922" y="741"/>
                    <a:pt x="1310" y="473"/>
                  </a:cubicBezTo>
                  <a:cubicBezTo>
                    <a:pt x="1176" y="389"/>
                    <a:pt x="1041" y="304"/>
                    <a:pt x="1041" y="304"/>
                  </a:cubicBezTo>
                  <a:lnTo>
                    <a:pt x="974" y="19"/>
                  </a:lnTo>
                  <a:close/>
                </a:path>
              </a:pathLst>
            </a:custGeom>
            <a:solidFill>
              <a:srgbClr val="BCBCBC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5061903" y="3107373"/>
              <a:ext cx="1382712" cy="1971675"/>
            </a:xfrm>
            <a:custGeom>
              <a:avLst/>
              <a:gdLst/>
              <a:ahLst/>
              <a:cxnLst>
                <a:cxn ang="0">
                  <a:pos x="337" y="1242"/>
                </a:cxn>
                <a:cxn ang="0">
                  <a:pos x="65" y="1077"/>
                </a:cxn>
                <a:cxn ang="0">
                  <a:pos x="0" y="787"/>
                </a:cxn>
                <a:cxn ang="0">
                  <a:pos x="221" y="179"/>
                </a:cxn>
                <a:cxn ang="0">
                  <a:pos x="524" y="199"/>
                </a:cxn>
                <a:cxn ang="0">
                  <a:pos x="756" y="0"/>
                </a:cxn>
                <a:cxn ang="0">
                  <a:pos x="337" y="1242"/>
                </a:cxn>
              </a:cxnLst>
              <a:rect l="0" t="0" r="r" b="b"/>
              <a:pathLst>
                <a:path w="871" h="1242">
                  <a:moveTo>
                    <a:pt x="337" y="1242"/>
                  </a:moveTo>
                  <a:cubicBezTo>
                    <a:pt x="201" y="1159"/>
                    <a:pt x="65" y="1077"/>
                    <a:pt x="65" y="1077"/>
                  </a:cubicBezTo>
                  <a:lnTo>
                    <a:pt x="0" y="787"/>
                  </a:lnTo>
                  <a:cubicBezTo>
                    <a:pt x="251" y="613"/>
                    <a:pt x="260" y="309"/>
                    <a:pt x="221" y="179"/>
                  </a:cubicBezTo>
                  <a:lnTo>
                    <a:pt x="524" y="199"/>
                  </a:lnTo>
                  <a:lnTo>
                    <a:pt x="756" y="0"/>
                  </a:lnTo>
                  <a:cubicBezTo>
                    <a:pt x="871" y="388"/>
                    <a:pt x="779" y="913"/>
                    <a:pt x="337" y="1242"/>
                  </a:cubicBezTo>
                  <a:close/>
                </a:path>
              </a:pathLst>
            </a:cu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gray">
            <a:xfrm>
              <a:off x="2808602" y="3799523"/>
              <a:ext cx="74200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gray">
            <a:xfrm>
              <a:off x="5045391" y="2491423"/>
              <a:ext cx="741998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5391466" y="4032885"/>
              <a:ext cx="741998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gray">
            <a:xfrm>
              <a:off x="3997641" y="4871085"/>
              <a:ext cx="741998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gray">
            <a:xfrm>
              <a:off x="3462652" y="2364423"/>
              <a:ext cx="74200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4" name="Gruppieren 33"/>
          <p:cNvGrpSpPr/>
          <p:nvPr/>
        </p:nvGrpSpPr>
        <p:grpSpPr bwMode="gray">
          <a:xfrm>
            <a:off x="8094991" y="2294174"/>
            <a:ext cx="2897553" cy="2724336"/>
            <a:chOff x="2557780" y="1788160"/>
            <a:chExt cx="3903663" cy="3670300"/>
          </a:xfrm>
        </p:grpSpPr>
        <p:sp>
          <p:nvSpPr>
            <p:cNvPr id="15" name="Freeform 3"/>
            <p:cNvSpPr>
              <a:spLocks/>
            </p:cNvSpPr>
            <p:nvPr/>
          </p:nvSpPr>
          <p:spPr bwMode="gray">
            <a:xfrm>
              <a:off x="2975293" y="1788160"/>
              <a:ext cx="1776412" cy="1317625"/>
            </a:xfrm>
            <a:custGeom>
              <a:avLst/>
              <a:gdLst/>
              <a:ahLst/>
              <a:cxnLst>
                <a:cxn ang="0">
                  <a:pos x="0" y="556"/>
                </a:cxn>
                <a:cxn ang="0">
                  <a:pos x="999" y="12"/>
                </a:cxn>
                <a:cxn ang="0">
                  <a:pos x="1119" y="294"/>
                </a:cxn>
                <a:cxn ang="0">
                  <a:pos x="997" y="575"/>
                </a:cxn>
                <a:cxn ang="0">
                  <a:pos x="491" y="830"/>
                </a:cxn>
                <a:cxn ang="0">
                  <a:pos x="306" y="597"/>
                </a:cxn>
                <a:cxn ang="0">
                  <a:pos x="0" y="556"/>
                </a:cxn>
              </a:cxnLst>
              <a:rect l="0" t="0" r="r" b="b"/>
              <a:pathLst>
                <a:path w="1119" h="830">
                  <a:moveTo>
                    <a:pt x="0" y="556"/>
                  </a:moveTo>
                  <a:cubicBezTo>
                    <a:pt x="161" y="270"/>
                    <a:pt x="545" y="0"/>
                    <a:pt x="999" y="12"/>
                  </a:cubicBezTo>
                  <a:cubicBezTo>
                    <a:pt x="1059" y="153"/>
                    <a:pt x="1119" y="294"/>
                    <a:pt x="1119" y="294"/>
                  </a:cubicBezTo>
                  <a:cubicBezTo>
                    <a:pt x="1119" y="294"/>
                    <a:pt x="1058" y="434"/>
                    <a:pt x="997" y="575"/>
                  </a:cubicBezTo>
                  <a:cubicBezTo>
                    <a:pt x="743" y="574"/>
                    <a:pt x="583" y="695"/>
                    <a:pt x="491" y="830"/>
                  </a:cubicBezTo>
                  <a:cubicBezTo>
                    <a:pt x="398" y="713"/>
                    <a:pt x="306" y="597"/>
                    <a:pt x="306" y="597"/>
                  </a:cubicBezTo>
                  <a:lnTo>
                    <a:pt x="0" y="556"/>
                  </a:lnTo>
                  <a:close/>
                </a:path>
              </a:pathLst>
            </a:custGeom>
            <a:solidFill>
              <a:srgbClr val="31313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gray">
            <a:xfrm>
              <a:off x="2557780" y="2726373"/>
              <a:ext cx="1160463" cy="1766887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551" y="36"/>
                </a:cxn>
                <a:cxn ang="0">
                  <a:pos x="731" y="276"/>
                </a:cxn>
                <a:cxn ang="0">
                  <a:pos x="724" y="831"/>
                </a:cxn>
                <a:cxn ang="0">
                  <a:pos x="425" y="873"/>
                </a:cxn>
                <a:cxn ang="0">
                  <a:pos x="235" y="1113"/>
                </a:cxn>
                <a:cxn ang="0">
                  <a:pos x="239" y="0"/>
                </a:cxn>
              </a:cxnLst>
              <a:rect l="0" t="0" r="r" b="b"/>
              <a:pathLst>
                <a:path w="731" h="1113">
                  <a:moveTo>
                    <a:pt x="239" y="0"/>
                  </a:moveTo>
                  <a:cubicBezTo>
                    <a:pt x="395" y="18"/>
                    <a:pt x="551" y="36"/>
                    <a:pt x="551" y="36"/>
                  </a:cubicBezTo>
                  <a:cubicBezTo>
                    <a:pt x="551" y="36"/>
                    <a:pt x="641" y="156"/>
                    <a:pt x="731" y="276"/>
                  </a:cubicBezTo>
                  <a:cubicBezTo>
                    <a:pt x="635" y="438"/>
                    <a:pt x="632" y="668"/>
                    <a:pt x="724" y="831"/>
                  </a:cubicBezTo>
                  <a:lnTo>
                    <a:pt x="425" y="873"/>
                  </a:lnTo>
                  <a:lnTo>
                    <a:pt x="235" y="1113"/>
                  </a:lnTo>
                  <a:cubicBezTo>
                    <a:pt x="94" y="867"/>
                    <a:pt x="0" y="452"/>
                    <a:pt x="239" y="0"/>
                  </a:cubicBezTo>
                  <a:close/>
                </a:path>
              </a:pathLst>
            </a:custGeom>
            <a:solidFill>
              <a:srgbClr val="57575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2959418" y="4099560"/>
              <a:ext cx="1452562" cy="1323975"/>
            </a:xfrm>
            <a:custGeom>
              <a:avLst/>
              <a:gdLst/>
              <a:ahLst/>
              <a:cxnLst>
                <a:cxn ang="0">
                  <a:pos x="913" y="834"/>
                </a:cxn>
                <a:cxn ang="0">
                  <a:pos x="0" y="283"/>
                </a:cxn>
                <a:cxn ang="0">
                  <a:pos x="189" y="34"/>
                </a:cxn>
                <a:cxn ang="0">
                  <a:pos x="489" y="0"/>
                </a:cxn>
                <a:cxn ang="0">
                  <a:pos x="915" y="270"/>
                </a:cxn>
                <a:cxn ang="0">
                  <a:pos x="798" y="553"/>
                </a:cxn>
                <a:cxn ang="0">
                  <a:pos x="913" y="834"/>
                </a:cxn>
              </a:cxnLst>
              <a:rect l="0" t="0" r="r" b="b"/>
              <a:pathLst>
                <a:path w="915" h="834">
                  <a:moveTo>
                    <a:pt x="913" y="834"/>
                  </a:moveTo>
                  <a:cubicBezTo>
                    <a:pt x="566" y="824"/>
                    <a:pt x="184" y="602"/>
                    <a:pt x="0" y="283"/>
                  </a:cubicBezTo>
                  <a:cubicBezTo>
                    <a:pt x="94" y="158"/>
                    <a:pt x="189" y="34"/>
                    <a:pt x="189" y="34"/>
                  </a:cubicBezTo>
                  <a:cubicBezTo>
                    <a:pt x="189" y="34"/>
                    <a:pt x="339" y="17"/>
                    <a:pt x="489" y="0"/>
                  </a:cubicBezTo>
                  <a:cubicBezTo>
                    <a:pt x="617" y="222"/>
                    <a:pt x="885" y="270"/>
                    <a:pt x="915" y="270"/>
                  </a:cubicBezTo>
                  <a:lnTo>
                    <a:pt x="798" y="553"/>
                  </a:lnTo>
                  <a:lnTo>
                    <a:pt x="913" y="834"/>
                  </a:lnTo>
                  <a:close/>
                </a:path>
              </a:pathLst>
            </a:custGeom>
            <a:solidFill>
              <a:srgbClr val="91919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4283393" y="4128135"/>
              <a:ext cx="1770062" cy="1330325"/>
            </a:xfrm>
            <a:custGeom>
              <a:avLst/>
              <a:gdLst/>
              <a:ahLst/>
              <a:cxnLst>
                <a:cxn ang="0">
                  <a:pos x="1115" y="281"/>
                </a:cxn>
                <a:cxn ang="0">
                  <a:pos x="119" y="817"/>
                </a:cxn>
                <a:cxn ang="0">
                  <a:pos x="0" y="538"/>
                </a:cxn>
                <a:cxn ang="0">
                  <a:pos x="119" y="256"/>
                </a:cxn>
                <a:cxn ang="0">
                  <a:pos x="625" y="0"/>
                </a:cxn>
                <a:cxn ang="0">
                  <a:pos x="814" y="240"/>
                </a:cxn>
                <a:cxn ang="0">
                  <a:pos x="1115" y="281"/>
                </a:cxn>
              </a:cxnLst>
              <a:rect l="0" t="0" r="r" b="b"/>
              <a:pathLst>
                <a:path w="1115" h="838">
                  <a:moveTo>
                    <a:pt x="1115" y="281"/>
                  </a:moveTo>
                  <a:cubicBezTo>
                    <a:pt x="991" y="494"/>
                    <a:pt x="633" y="838"/>
                    <a:pt x="119" y="817"/>
                  </a:cubicBezTo>
                  <a:cubicBezTo>
                    <a:pt x="59" y="677"/>
                    <a:pt x="0" y="538"/>
                    <a:pt x="0" y="538"/>
                  </a:cubicBezTo>
                  <a:cubicBezTo>
                    <a:pt x="0" y="538"/>
                    <a:pt x="59" y="397"/>
                    <a:pt x="119" y="256"/>
                  </a:cubicBezTo>
                  <a:cubicBezTo>
                    <a:pt x="423" y="260"/>
                    <a:pt x="588" y="65"/>
                    <a:pt x="625" y="0"/>
                  </a:cubicBezTo>
                  <a:lnTo>
                    <a:pt x="814" y="240"/>
                  </a:lnTo>
                  <a:lnTo>
                    <a:pt x="1115" y="281"/>
                  </a:lnTo>
                  <a:close/>
                </a:path>
              </a:pathLst>
            </a:custGeom>
            <a:solidFill>
              <a:srgbClr val="BCBCBC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gray">
            <a:xfrm>
              <a:off x="5308918" y="2778760"/>
              <a:ext cx="1152525" cy="1739900"/>
            </a:xfrm>
            <a:custGeom>
              <a:avLst/>
              <a:gdLst/>
              <a:ahLst/>
              <a:cxnLst>
                <a:cxn ang="0">
                  <a:pos x="489" y="1096"/>
                </a:cxn>
                <a:cxn ang="0">
                  <a:pos x="187" y="1060"/>
                </a:cxn>
                <a:cxn ang="0">
                  <a:pos x="0" y="816"/>
                </a:cxn>
                <a:cxn ang="0">
                  <a:pos x="20" y="282"/>
                </a:cxn>
                <a:cxn ang="0">
                  <a:pos x="320" y="242"/>
                </a:cxn>
                <a:cxn ang="0">
                  <a:pos x="511" y="0"/>
                </a:cxn>
                <a:cxn ang="0">
                  <a:pos x="489" y="1096"/>
                </a:cxn>
              </a:cxnLst>
              <a:rect l="0" t="0" r="r" b="b"/>
              <a:pathLst>
                <a:path w="726" h="1096">
                  <a:moveTo>
                    <a:pt x="489" y="1096"/>
                  </a:moveTo>
                  <a:cubicBezTo>
                    <a:pt x="338" y="1078"/>
                    <a:pt x="187" y="1060"/>
                    <a:pt x="187" y="1060"/>
                  </a:cubicBezTo>
                  <a:cubicBezTo>
                    <a:pt x="187" y="1060"/>
                    <a:pt x="93" y="938"/>
                    <a:pt x="0" y="816"/>
                  </a:cubicBezTo>
                  <a:cubicBezTo>
                    <a:pt x="134" y="579"/>
                    <a:pt x="61" y="360"/>
                    <a:pt x="20" y="282"/>
                  </a:cubicBezTo>
                  <a:lnTo>
                    <a:pt x="320" y="242"/>
                  </a:lnTo>
                  <a:lnTo>
                    <a:pt x="511" y="0"/>
                  </a:lnTo>
                  <a:cubicBezTo>
                    <a:pt x="646" y="261"/>
                    <a:pt x="726" y="678"/>
                    <a:pt x="489" y="1096"/>
                  </a:cubicBezTo>
                  <a:close/>
                </a:path>
              </a:pathLst>
            </a:cu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gray">
            <a:xfrm>
              <a:off x="4623118" y="1810385"/>
              <a:ext cx="1465262" cy="13589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23" y="573"/>
                </a:cxn>
                <a:cxn ang="0">
                  <a:pos x="735" y="822"/>
                </a:cxn>
                <a:cxn ang="0">
                  <a:pos x="435" y="856"/>
                </a:cxn>
                <a:cxn ang="0">
                  <a:pos x="0" y="564"/>
                </a:cxn>
                <a:cxn ang="0">
                  <a:pos x="116" y="282"/>
                </a:cxn>
                <a:cxn ang="0">
                  <a:pos x="3" y="0"/>
                </a:cxn>
              </a:cxnLst>
              <a:rect l="0" t="0" r="r" b="b"/>
              <a:pathLst>
                <a:path w="923" h="856">
                  <a:moveTo>
                    <a:pt x="3" y="0"/>
                  </a:moveTo>
                  <a:cubicBezTo>
                    <a:pt x="437" y="21"/>
                    <a:pt x="787" y="312"/>
                    <a:pt x="923" y="573"/>
                  </a:cubicBezTo>
                  <a:cubicBezTo>
                    <a:pt x="829" y="697"/>
                    <a:pt x="735" y="822"/>
                    <a:pt x="735" y="822"/>
                  </a:cubicBezTo>
                  <a:lnTo>
                    <a:pt x="435" y="856"/>
                  </a:lnTo>
                  <a:cubicBezTo>
                    <a:pt x="435" y="856"/>
                    <a:pt x="301" y="600"/>
                    <a:pt x="0" y="564"/>
                  </a:cubicBezTo>
                  <a:cubicBezTo>
                    <a:pt x="58" y="423"/>
                    <a:pt x="116" y="282"/>
                    <a:pt x="116" y="282"/>
                  </a:cubicBezTo>
                  <a:cubicBezTo>
                    <a:pt x="116" y="282"/>
                    <a:pt x="59" y="141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gray">
            <a:xfrm>
              <a:off x="4943155" y="2439035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gray">
            <a:xfrm>
              <a:off x="3628705" y="2261235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gray">
            <a:xfrm>
              <a:off x="2784155" y="3394710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gray">
            <a:xfrm>
              <a:off x="5460680" y="3659823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gray">
            <a:xfrm>
              <a:off x="4638355" y="4769485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gray">
            <a:xfrm>
              <a:off x="3311205" y="4632960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7" name="Gruppieren 16"/>
          <p:cNvGrpSpPr/>
          <p:nvPr/>
        </p:nvGrpSpPr>
        <p:grpSpPr bwMode="gray">
          <a:xfrm>
            <a:off x="1245596" y="2294175"/>
            <a:ext cx="2690164" cy="2694877"/>
            <a:chOff x="2712403" y="1796098"/>
            <a:chExt cx="3624262" cy="3630612"/>
          </a:xfrm>
        </p:grpSpPr>
        <p:sp>
          <p:nvSpPr>
            <p:cNvPr id="28" name="Freeform 3"/>
            <p:cNvSpPr>
              <a:spLocks/>
            </p:cNvSpPr>
            <p:nvPr/>
          </p:nvSpPr>
          <p:spPr bwMode="gray">
            <a:xfrm>
              <a:off x="2717165" y="1796098"/>
              <a:ext cx="2054225" cy="1766887"/>
            </a:xfrm>
            <a:custGeom>
              <a:avLst/>
              <a:gdLst/>
              <a:ahLst/>
              <a:cxnLst>
                <a:cxn ang="0">
                  <a:pos x="0" y="1113"/>
                </a:cxn>
                <a:cxn ang="0">
                  <a:pos x="1175" y="8"/>
                </a:cxn>
                <a:cxn ang="0">
                  <a:pos x="1294" y="292"/>
                </a:cxn>
                <a:cxn ang="0">
                  <a:pos x="1175" y="571"/>
                </a:cxn>
                <a:cxn ang="0">
                  <a:pos x="564" y="1108"/>
                </a:cxn>
                <a:cxn ang="0">
                  <a:pos x="284" y="995"/>
                </a:cxn>
                <a:cxn ang="0">
                  <a:pos x="0" y="1113"/>
                </a:cxn>
              </a:cxnLst>
              <a:rect l="0" t="0" r="r" b="b"/>
              <a:pathLst>
                <a:path w="1294" h="1113">
                  <a:moveTo>
                    <a:pt x="0" y="1113"/>
                  </a:moveTo>
                  <a:cubicBezTo>
                    <a:pt x="12" y="590"/>
                    <a:pt x="432" y="0"/>
                    <a:pt x="1175" y="8"/>
                  </a:cubicBezTo>
                  <a:cubicBezTo>
                    <a:pt x="1234" y="150"/>
                    <a:pt x="1294" y="292"/>
                    <a:pt x="1294" y="292"/>
                  </a:cubicBezTo>
                  <a:cubicBezTo>
                    <a:pt x="1294" y="292"/>
                    <a:pt x="1234" y="431"/>
                    <a:pt x="1175" y="571"/>
                  </a:cubicBezTo>
                  <a:cubicBezTo>
                    <a:pt x="807" y="552"/>
                    <a:pt x="578" y="848"/>
                    <a:pt x="564" y="1108"/>
                  </a:cubicBezTo>
                  <a:lnTo>
                    <a:pt x="284" y="995"/>
                  </a:lnTo>
                  <a:lnTo>
                    <a:pt x="0" y="1113"/>
                  </a:lnTo>
                  <a:close/>
                </a:path>
              </a:pathLst>
            </a:custGeom>
            <a:solidFill>
              <a:srgbClr val="57575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Freeform 4"/>
            <p:cNvSpPr>
              <a:spLocks/>
            </p:cNvSpPr>
            <p:nvPr/>
          </p:nvSpPr>
          <p:spPr bwMode="gray">
            <a:xfrm>
              <a:off x="2712403" y="3429635"/>
              <a:ext cx="1747837" cy="199548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86" y="0"/>
                </a:cxn>
                <a:cxn ang="0">
                  <a:pos x="565" y="122"/>
                </a:cxn>
                <a:cxn ang="0">
                  <a:pos x="1101" y="694"/>
                </a:cxn>
                <a:cxn ang="0">
                  <a:pos x="987" y="975"/>
                </a:cxn>
                <a:cxn ang="0">
                  <a:pos x="1099" y="1257"/>
                </a:cxn>
                <a:cxn ang="0">
                  <a:pos x="0" y="122"/>
                </a:cxn>
              </a:cxnLst>
              <a:rect l="0" t="0" r="r" b="b"/>
              <a:pathLst>
                <a:path w="1101" h="1257">
                  <a:moveTo>
                    <a:pt x="0" y="122"/>
                  </a:moveTo>
                  <a:cubicBezTo>
                    <a:pt x="143" y="61"/>
                    <a:pt x="286" y="0"/>
                    <a:pt x="286" y="0"/>
                  </a:cubicBezTo>
                  <a:cubicBezTo>
                    <a:pt x="286" y="0"/>
                    <a:pt x="425" y="61"/>
                    <a:pt x="565" y="122"/>
                  </a:cubicBezTo>
                  <a:cubicBezTo>
                    <a:pt x="578" y="500"/>
                    <a:pt x="871" y="676"/>
                    <a:pt x="1101" y="694"/>
                  </a:cubicBezTo>
                  <a:cubicBezTo>
                    <a:pt x="1044" y="834"/>
                    <a:pt x="987" y="975"/>
                    <a:pt x="987" y="975"/>
                  </a:cubicBezTo>
                  <a:cubicBezTo>
                    <a:pt x="987" y="975"/>
                    <a:pt x="1043" y="1116"/>
                    <a:pt x="1099" y="1257"/>
                  </a:cubicBezTo>
                  <a:cubicBezTo>
                    <a:pt x="517" y="1232"/>
                    <a:pt x="18" y="788"/>
                    <a:pt x="0" y="122"/>
                  </a:cubicBezTo>
                  <a:close/>
                </a:path>
              </a:pathLst>
            </a:custGeom>
            <a:solidFill>
              <a:srgbClr val="91919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gray">
            <a:xfrm>
              <a:off x="4642803" y="1811973"/>
              <a:ext cx="1693862" cy="1998662"/>
            </a:xfrm>
            <a:custGeom>
              <a:avLst/>
              <a:gdLst/>
              <a:ahLst/>
              <a:cxnLst>
                <a:cxn ang="0">
                  <a:pos x="1067" y="1135"/>
                </a:cxn>
                <a:cxn ang="0">
                  <a:pos x="784" y="1259"/>
                </a:cxn>
                <a:cxn ang="0">
                  <a:pos x="504" y="1139"/>
                </a:cxn>
                <a:cxn ang="0">
                  <a:pos x="0" y="565"/>
                </a:cxn>
                <a:cxn ang="0">
                  <a:pos x="116" y="285"/>
                </a:cxn>
                <a:cxn ang="0">
                  <a:pos x="3" y="0"/>
                </a:cxn>
                <a:cxn ang="0">
                  <a:pos x="1067" y="1135"/>
                </a:cxn>
              </a:cxnLst>
              <a:rect l="0" t="0" r="r" b="b"/>
              <a:pathLst>
                <a:path w="1067" h="1259">
                  <a:moveTo>
                    <a:pt x="1067" y="1135"/>
                  </a:moveTo>
                  <a:cubicBezTo>
                    <a:pt x="925" y="1197"/>
                    <a:pt x="784" y="1259"/>
                    <a:pt x="784" y="1259"/>
                  </a:cubicBezTo>
                  <a:lnTo>
                    <a:pt x="504" y="1139"/>
                  </a:lnTo>
                  <a:cubicBezTo>
                    <a:pt x="491" y="768"/>
                    <a:pt x="222" y="594"/>
                    <a:pt x="0" y="565"/>
                  </a:cubicBezTo>
                  <a:cubicBezTo>
                    <a:pt x="58" y="425"/>
                    <a:pt x="116" y="285"/>
                    <a:pt x="116" y="285"/>
                  </a:cubicBezTo>
                  <a:lnTo>
                    <a:pt x="3" y="0"/>
                  </a:lnTo>
                  <a:cubicBezTo>
                    <a:pt x="557" y="39"/>
                    <a:pt x="1055" y="471"/>
                    <a:pt x="1067" y="1135"/>
                  </a:cubicBezTo>
                  <a:close/>
                </a:path>
              </a:pathLst>
            </a:cu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gray">
            <a:xfrm>
              <a:off x="4330065" y="3677285"/>
              <a:ext cx="2006600" cy="1749425"/>
            </a:xfrm>
            <a:custGeom>
              <a:avLst/>
              <a:gdLst/>
              <a:ahLst/>
              <a:cxnLst>
                <a:cxn ang="0">
                  <a:pos x="1264" y="4"/>
                </a:cxn>
                <a:cxn ang="0">
                  <a:pos x="122" y="1102"/>
                </a:cxn>
                <a:cxn ang="0">
                  <a:pos x="0" y="819"/>
                </a:cxn>
                <a:cxn ang="0">
                  <a:pos x="120" y="540"/>
                </a:cxn>
                <a:cxn ang="0">
                  <a:pos x="697" y="0"/>
                </a:cxn>
                <a:cxn ang="0">
                  <a:pos x="983" y="117"/>
                </a:cxn>
                <a:cxn ang="0">
                  <a:pos x="1264" y="4"/>
                </a:cxn>
              </a:cxnLst>
              <a:rect l="0" t="0" r="r" b="b"/>
              <a:pathLst>
                <a:path w="1264" h="1102">
                  <a:moveTo>
                    <a:pt x="1264" y="4"/>
                  </a:moveTo>
                  <a:cubicBezTo>
                    <a:pt x="1239" y="570"/>
                    <a:pt x="794" y="1100"/>
                    <a:pt x="122" y="1102"/>
                  </a:cubicBezTo>
                  <a:cubicBezTo>
                    <a:pt x="61" y="960"/>
                    <a:pt x="0" y="819"/>
                    <a:pt x="0" y="819"/>
                  </a:cubicBezTo>
                  <a:lnTo>
                    <a:pt x="120" y="540"/>
                  </a:lnTo>
                  <a:cubicBezTo>
                    <a:pt x="557" y="531"/>
                    <a:pt x="704" y="139"/>
                    <a:pt x="697" y="0"/>
                  </a:cubicBezTo>
                  <a:lnTo>
                    <a:pt x="983" y="117"/>
                  </a:lnTo>
                  <a:lnTo>
                    <a:pt x="1264" y="4"/>
                  </a:lnTo>
                  <a:close/>
                </a:path>
              </a:pathLst>
            </a:custGeom>
            <a:solidFill>
              <a:srgbClr val="CBCBCB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5245567" y="2712085"/>
              <a:ext cx="75122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gray">
            <a:xfrm>
              <a:off x="5096342" y="4499610"/>
              <a:ext cx="75122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gray">
            <a:xfrm>
              <a:off x="3060813" y="4361496"/>
              <a:ext cx="75122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0" name="Text Placeholder 39"/>
          <p:cNvSpPr>
            <a:spLocks noGrp="1"/>
          </p:cNvSpPr>
          <p:nvPr>
            <p:ph type="body" sz="quarter" idx="11" hasCustomPrompt="1"/>
          </p:nvPr>
        </p:nvSpPr>
        <p:spPr>
          <a:xfrm>
            <a:off x="1733265" y="2737809"/>
            <a:ext cx="457324" cy="144611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72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3" name="Gruppieren 47"/>
          <p:cNvGrpSpPr/>
          <p:nvPr/>
        </p:nvGrpSpPr>
        <p:grpSpPr>
          <a:xfrm>
            <a:off x="3937397" y="1556792"/>
            <a:ext cx="4341018" cy="4322888"/>
            <a:chOff x="2297137" y="1816100"/>
            <a:chExt cx="4549727" cy="4530725"/>
          </a:xfrm>
        </p:grpSpPr>
        <p:grpSp>
          <p:nvGrpSpPr>
            <p:cNvPr id="4" name="Group 248"/>
            <p:cNvGrpSpPr/>
            <p:nvPr/>
          </p:nvGrpSpPr>
          <p:grpSpPr bwMode="gray">
            <a:xfrm>
              <a:off x="2297137" y="1816100"/>
              <a:ext cx="4549727" cy="4530725"/>
              <a:chOff x="2085975" y="1047750"/>
              <a:chExt cx="5321300" cy="5299075"/>
            </a:xfrm>
          </p:grpSpPr>
          <p:sp>
            <p:nvSpPr>
              <p:cNvPr id="26" name="Freeform 249"/>
              <p:cNvSpPr/>
              <p:nvPr/>
            </p:nvSpPr>
            <p:spPr bwMode="gray">
              <a:xfrm>
                <a:off x="4879975" y="1047750"/>
                <a:ext cx="1673225" cy="1412875"/>
              </a:xfrm>
              <a:custGeom>
                <a:avLst/>
                <a:gdLst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25" h="1412875">
                    <a:moveTo>
                      <a:pt x="0" y="0"/>
                    </a:moveTo>
                    <a:cubicBezTo>
                      <a:pt x="541867" y="21167"/>
                      <a:pt x="1185333" y="232833"/>
                      <a:pt x="1673225" y="701675"/>
                    </a:cubicBezTo>
                    <a:lnTo>
                      <a:pt x="958850" y="1412875"/>
                    </a:lnTo>
                    <a:cubicBezTo>
                      <a:pt x="701675" y="1212320"/>
                      <a:pt x="539750" y="1074473"/>
                      <a:pt x="6350" y="1016000"/>
                    </a:cubicBezTo>
                    <a:cubicBezTo>
                      <a:pt x="5292" y="677333"/>
                      <a:pt x="4233" y="338667"/>
                      <a:pt x="0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50"/>
              <p:cNvSpPr/>
              <p:nvPr/>
            </p:nvSpPr>
            <p:spPr bwMode="gray">
              <a:xfrm>
                <a:off x="6016557" y="1930400"/>
                <a:ext cx="1387543" cy="1638300"/>
              </a:xfrm>
              <a:custGeom>
                <a:avLst/>
                <a:gdLst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20725 w 1387541"/>
                  <a:gd name="connsiteY0" fmla="*/ 0 h 1638300"/>
                  <a:gd name="connsiteX1" fmla="*/ 0 w 1387541"/>
                  <a:gd name="connsiteY1" fmla="*/ 711200 h 1638300"/>
                  <a:gd name="connsiteX2" fmla="*/ 374650 w 1387541"/>
                  <a:gd name="connsiteY2" fmla="*/ 1638300 h 1638300"/>
                  <a:gd name="connsiteX3" fmla="*/ 1387475 w 1387541"/>
                  <a:gd name="connsiteY3" fmla="*/ 1635125 h 1638300"/>
                  <a:gd name="connsiteX4" fmla="*/ 720725 w 1387541"/>
                  <a:gd name="connsiteY4" fmla="*/ 0 h 1638300"/>
                  <a:gd name="connsiteX0" fmla="*/ 720725 w 1387573"/>
                  <a:gd name="connsiteY0" fmla="*/ 0 h 1638300"/>
                  <a:gd name="connsiteX1" fmla="*/ 0 w 1387573"/>
                  <a:gd name="connsiteY1" fmla="*/ 711200 h 1638300"/>
                  <a:gd name="connsiteX2" fmla="*/ 374650 w 1387573"/>
                  <a:gd name="connsiteY2" fmla="*/ 1638300 h 1638300"/>
                  <a:gd name="connsiteX3" fmla="*/ 1387475 w 1387573"/>
                  <a:gd name="connsiteY3" fmla="*/ 1635125 h 1638300"/>
                  <a:gd name="connsiteX4" fmla="*/ 720725 w 1387573"/>
                  <a:gd name="connsiteY4" fmla="*/ 0 h 1638300"/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57397 w 1424147"/>
                  <a:gd name="connsiteY0" fmla="*/ 0 h 1638300"/>
                  <a:gd name="connsiteX1" fmla="*/ 36672 w 1424147"/>
                  <a:gd name="connsiteY1" fmla="*/ 711200 h 1638300"/>
                  <a:gd name="connsiteX2" fmla="*/ 411322 w 1424147"/>
                  <a:gd name="connsiteY2" fmla="*/ 1638300 h 1638300"/>
                  <a:gd name="connsiteX3" fmla="*/ 1424147 w 1424147"/>
                  <a:gd name="connsiteY3" fmla="*/ 1635125 h 1638300"/>
                  <a:gd name="connsiteX4" fmla="*/ 757397 w 1424147"/>
                  <a:gd name="connsiteY4" fmla="*/ 0 h 1638300"/>
                  <a:gd name="connsiteX0" fmla="*/ 720813 w 1387563"/>
                  <a:gd name="connsiteY0" fmla="*/ 0 h 1638300"/>
                  <a:gd name="connsiteX1" fmla="*/ 88 w 1387563"/>
                  <a:gd name="connsiteY1" fmla="*/ 711200 h 1638300"/>
                  <a:gd name="connsiteX2" fmla="*/ 374738 w 1387563"/>
                  <a:gd name="connsiteY2" fmla="*/ 1638300 h 1638300"/>
                  <a:gd name="connsiteX3" fmla="*/ 1387563 w 1387563"/>
                  <a:gd name="connsiteY3" fmla="*/ 1635125 h 1638300"/>
                  <a:gd name="connsiteX4" fmla="*/ 720813 w 1387563"/>
                  <a:gd name="connsiteY4" fmla="*/ 0 h 1638300"/>
                  <a:gd name="connsiteX0" fmla="*/ 720793 w 1387543"/>
                  <a:gd name="connsiteY0" fmla="*/ 0 h 1638300"/>
                  <a:gd name="connsiteX1" fmla="*/ 68 w 1387543"/>
                  <a:gd name="connsiteY1" fmla="*/ 711200 h 1638300"/>
                  <a:gd name="connsiteX2" fmla="*/ 374718 w 1387543"/>
                  <a:gd name="connsiteY2" fmla="*/ 1638300 h 1638300"/>
                  <a:gd name="connsiteX3" fmla="*/ 1387543 w 1387543"/>
                  <a:gd name="connsiteY3" fmla="*/ 1635125 h 1638300"/>
                  <a:gd name="connsiteX4" fmla="*/ 720793 w 1387543"/>
                  <a:gd name="connsiteY4" fmla="*/ 0 h 1638300"/>
                  <a:gd name="connsiteX0" fmla="*/ 720793 w 1387543"/>
                  <a:gd name="connsiteY0" fmla="*/ 0 h 1638300"/>
                  <a:gd name="connsiteX1" fmla="*/ 68 w 1387543"/>
                  <a:gd name="connsiteY1" fmla="*/ 711200 h 1638300"/>
                  <a:gd name="connsiteX2" fmla="*/ 374718 w 1387543"/>
                  <a:gd name="connsiteY2" fmla="*/ 1638300 h 1638300"/>
                  <a:gd name="connsiteX3" fmla="*/ 1387543 w 1387543"/>
                  <a:gd name="connsiteY3" fmla="*/ 1635125 h 1638300"/>
                  <a:gd name="connsiteX4" fmla="*/ 720793 w 1387543"/>
                  <a:gd name="connsiteY4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3" h="1638300">
                    <a:moveTo>
                      <a:pt x="720793" y="0"/>
                    </a:moveTo>
                    <a:cubicBezTo>
                      <a:pt x="480551" y="237067"/>
                      <a:pt x="-6563" y="702913"/>
                      <a:pt x="68" y="711200"/>
                    </a:cubicBezTo>
                    <a:cubicBezTo>
                      <a:pt x="241983" y="1013529"/>
                      <a:pt x="345085" y="1300692"/>
                      <a:pt x="374718" y="1638300"/>
                    </a:cubicBezTo>
                    <a:lnTo>
                      <a:pt x="1387543" y="1635125"/>
                    </a:lnTo>
                    <a:cubicBezTo>
                      <a:pt x="1374843" y="1039283"/>
                      <a:pt x="1092268" y="418042"/>
                      <a:pt x="720793" y="0"/>
                    </a:cubicBezTo>
                    <a:close/>
                  </a:path>
                </a:pathLst>
              </a:custGeom>
              <a:solidFill>
                <a:srgbClr val="81BC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251"/>
              <p:cNvSpPr/>
              <p:nvPr/>
            </p:nvSpPr>
            <p:spPr bwMode="gray">
              <a:xfrm>
                <a:off x="6010275" y="3822700"/>
                <a:ext cx="1397000" cy="1647825"/>
              </a:xfrm>
              <a:custGeom>
                <a:avLst/>
                <a:gdLst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000" h="1647825">
                    <a:moveTo>
                      <a:pt x="384175" y="0"/>
                    </a:moveTo>
                    <a:lnTo>
                      <a:pt x="1397000" y="3175"/>
                    </a:lnTo>
                    <a:cubicBezTo>
                      <a:pt x="1361017" y="748242"/>
                      <a:pt x="1074208" y="1223433"/>
                      <a:pt x="717550" y="1647825"/>
                    </a:cubicBezTo>
                    <a:lnTo>
                      <a:pt x="0" y="933450"/>
                    </a:lnTo>
                    <a:cubicBezTo>
                      <a:pt x="178858" y="688975"/>
                      <a:pt x="345017" y="434975"/>
                      <a:pt x="384175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252"/>
              <p:cNvSpPr/>
              <p:nvPr/>
            </p:nvSpPr>
            <p:spPr bwMode="gray">
              <a:xfrm>
                <a:off x="4886324" y="4937125"/>
                <a:ext cx="1657389" cy="1409700"/>
              </a:xfrm>
              <a:custGeom>
                <a:avLst/>
                <a:gdLst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704869"/>
                  <a:gd name="connsiteY0" fmla="*/ 0 h 1409700"/>
                  <a:gd name="connsiteX1" fmla="*/ 1657350 w 1704869"/>
                  <a:gd name="connsiteY1" fmla="*/ 720725 h 1409700"/>
                  <a:gd name="connsiteX2" fmla="*/ 0 w 1704869"/>
                  <a:gd name="connsiteY2" fmla="*/ 1409700 h 1409700"/>
                  <a:gd name="connsiteX3" fmla="*/ 0 w 1704869"/>
                  <a:gd name="connsiteY3" fmla="*/ 400050 h 1409700"/>
                  <a:gd name="connsiteX4" fmla="*/ 939800 w 1704869"/>
                  <a:gd name="connsiteY4" fmla="*/ 0 h 1409700"/>
                  <a:gd name="connsiteX0" fmla="*/ 939800 w 1657394"/>
                  <a:gd name="connsiteY0" fmla="*/ 0 h 1409700"/>
                  <a:gd name="connsiteX1" fmla="*/ 1657350 w 1657394"/>
                  <a:gd name="connsiteY1" fmla="*/ 720725 h 1409700"/>
                  <a:gd name="connsiteX2" fmla="*/ 0 w 1657394"/>
                  <a:gd name="connsiteY2" fmla="*/ 1409700 h 1409700"/>
                  <a:gd name="connsiteX3" fmla="*/ 0 w 1657394"/>
                  <a:gd name="connsiteY3" fmla="*/ 400050 h 1409700"/>
                  <a:gd name="connsiteX4" fmla="*/ 939800 w 1657394"/>
                  <a:gd name="connsiteY4" fmla="*/ 0 h 1409700"/>
                  <a:gd name="connsiteX0" fmla="*/ 939800 w 1657389"/>
                  <a:gd name="connsiteY0" fmla="*/ 0 h 1409700"/>
                  <a:gd name="connsiteX1" fmla="*/ 1657350 w 1657389"/>
                  <a:gd name="connsiteY1" fmla="*/ 720725 h 1409700"/>
                  <a:gd name="connsiteX2" fmla="*/ 0 w 1657389"/>
                  <a:gd name="connsiteY2" fmla="*/ 1409700 h 1409700"/>
                  <a:gd name="connsiteX3" fmla="*/ 0 w 1657389"/>
                  <a:gd name="connsiteY3" fmla="*/ 400050 h 1409700"/>
                  <a:gd name="connsiteX4" fmla="*/ 939800 w 1657389"/>
                  <a:gd name="connsiteY4" fmla="*/ 0 h 1409700"/>
                  <a:gd name="connsiteX0" fmla="*/ 939800 w 1657389"/>
                  <a:gd name="connsiteY0" fmla="*/ 0 h 1409700"/>
                  <a:gd name="connsiteX1" fmla="*/ 1657350 w 1657389"/>
                  <a:gd name="connsiteY1" fmla="*/ 720725 h 1409700"/>
                  <a:gd name="connsiteX2" fmla="*/ 0 w 1657389"/>
                  <a:gd name="connsiteY2" fmla="*/ 1409700 h 1409700"/>
                  <a:gd name="connsiteX3" fmla="*/ 0 w 1657389"/>
                  <a:gd name="connsiteY3" fmla="*/ 400050 h 1409700"/>
                  <a:gd name="connsiteX4" fmla="*/ 939800 w 1657389"/>
                  <a:gd name="connsiteY4" fmla="*/ 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89" h="1409700">
                    <a:moveTo>
                      <a:pt x="939800" y="0"/>
                    </a:moveTo>
                    <a:cubicBezTo>
                      <a:pt x="1178983" y="240242"/>
                      <a:pt x="1662405" y="716205"/>
                      <a:pt x="1657350" y="720725"/>
                    </a:cubicBezTo>
                    <a:cubicBezTo>
                      <a:pt x="1073406" y="1242818"/>
                      <a:pt x="555625" y="1361017"/>
                      <a:pt x="0" y="1409700"/>
                    </a:cubicBezTo>
                    <a:lnTo>
                      <a:pt x="0" y="400050"/>
                    </a:lnTo>
                    <a:cubicBezTo>
                      <a:pt x="332317" y="342900"/>
                      <a:pt x="626533" y="279400"/>
                      <a:pt x="939800" y="0"/>
                    </a:cubicBezTo>
                    <a:close/>
                  </a:path>
                </a:pathLst>
              </a:custGeom>
              <a:solidFill>
                <a:srgbClr val="00A1D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253"/>
              <p:cNvSpPr/>
              <p:nvPr/>
            </p:nvSpPr>
            <p:spPr bwMode="gray">
              <a:xfrm flipH="1">
                <a:off x="2940050" y="1047750"/>
                <a:ext cx="1673225" cy="1412875"/>
              </a:xfrm>
              <a:custGeom>
                <a:avLst/>
                <a:gdLst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25" h="1412875">
                    <a:moveTo>
                      <a:pt x="0" y="0"/>
                    </a:moveTo>
                    <a:cubicBezTo>
                      <a:pt x="541867" y="21167"/>
                      <a:pt x="1185333" y="232833"/>
                      <a:pt x="1673225" y="701675"/>
                    </a:cubicBezTo>
                    <a:lnTo>
                      <a:pt x="958850" y="1412875"/>
                    </a:lnTo>
                    <a:cubicBezTo>
                      <a:pt x="701675" y="1212320"/>
                      <a:pt x="539750" y="1074473"/>
                      <a:pt x="6350" y="1016000"/>
                    </a:cubicBezTo>
                    <a:cubicBezTo>
                      <a:pt x="5292" y="677333"/>
                      <a:pt x="4233" y="33866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254"/>
              <p:cNvSpPr/>
              <p:nvPr/>
            </p:nvSpPr>
            <p:spPr bwMode="gray">
              <a:xfrm flipH="1">
                <a:off x="2089150" y="1930400"/>
                <a:ext cx="1387543" cy="1638300"/>
              </a:xfrm>
              <a:custGeom>
                <a:avLst/>
                <a:gdLst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20725 w 1387541"/>
                  <a:gd name="connsiteY0" fmla="*/ 0 h 1638300"/>
                  <a:gd name="connsiteX1" fmla="*/ 0 w 1387541"/>
                  <a:gd name="connsiteY1" fmla="*/ 711200 h 1638300"/>
                  <a:gd name="connsiteX2" fmla="*/ 374650 w 1387541"/>
                  <a:gd name="connsiteY2" fmla="*/ 1638300 h 1638300"/>
                  <a:gd name="connsiteX3" fmla="*/ 1387475 w 1387541"/>
                  <a:gd name="connsiteY3" fmla="*/ 1635125 h 1638300"/>
                  <a:gd name="connsiteX4" fmla="*/ 720725 w 1387541"/>
                  <a:gd name="connsiteY4" fmla="*/ 0 h 1638300"/>
                  <a:gd name="connsiteX0" fmla="*/ 720725 w 1387573"/>
                  <a:gd name="connsiteY0" fmla="*/ 0 h 1638300"/>
                  <a:gd name="connsiteX1" fmla="*/ 0 w 1387573"/>
                  <a:gd name="connsiteY1" fmla="*/ 711200 h 1638300"/>
                  <a:gd name="connsiteX2" fmla="*/ 374650 w 1387573"/>
                  <a:gd name="connsiteY2" fmla="*/ 1638300 h 1638300"/>
                  <a:gd name="connsiteX3" fmla="*/ 1387475 w 1387573"/>
                  <a:gd name="connsiteY3" fmla="*/ 1635125 h 1638300"/>
                  <a:gd name="connsiteX4" fmla="*/ 720725 w 1387573"/>
                  <a:gd name="connsiteY4" fmla="*/ 0 h 1638300"/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57397 w 1424147"/>
                  <a:gd name="connsiteY0" fmla="*/ 0 h 1638300"/>
                  <a:gd name="connsiteX1" fmla="*/ 36672 w 1424147"/>
                  <a:gd name="connsiteY1" fmla="*/ 711200 h 1638300"/>
                  <a:gd name="connsiteX2" fmla="*/ 411322 w 1424147"/>
                  <a:gd name="connsiteY2" fmla="*/ 1638300 h 1638300"/>
                  <a:gd name="connsiteX3" fmla="*/ 1424147 w 1424147"/>
                  <a:gd name="connsiteY3" fmla="*/ 1635125 h 1638300"/>
                  <a:gd name="connsiteX4" fmla="*/ 757397 w 1424147"/>
                  <a:gd name="connsiteY4" fmla="*/ 0 h 1638300"/>
                  <a:gd name="connsiteX0" fmla="*/ 720813 w 1387563"/>
                  <a:gd name="connsiteY0" fmla="*/ 0 h 1638300"/>
                  <a:gd name="connsiteX1" fmla="*/ 88 w 1387563"/>
                  <a:gd name="connsiteY1" fmla="*/ 711200 h 1638300"/>
                  <a:gd name="connsiteX2" fmla="*/ 374738 w 1387563"/>
                  <a:gd name="connsiteY2" fmla="*/ 1638300 h 1638300"/>
                  <a:gd name="connsiteX3" fmla="*/ 1387563 w 1387563"/>
                  <a:gd name="connsiteY3" fmla="*/ 1635125 h 1638300"/>
                  <a:gd name="connsiteX4" fmla="*/ 720813 w 1387563"/>
                  <a:gd name="connsiteY4" fmla="*/ 0 h 1638300"/>
                  <a:gd name="connsiteX0" fmla="*/ 720793 w 1387543"/>
                  <a:gd name="connsiteY0" fmla="*/ 0 h 1638300"/>
                  <a:gd name="connsiteX1" fmla="*/ 68 w 1387543"/>
                  <a:gd name="connsiteY1" fmla="*/ 711200 h 1638300"/>
                  <a:gd name="connsiteX2" fmla="*/ 374718 w 1387543"/>
                  <a:gd name="connsiteY2" fmla="*/ 1638300 h 1638300"/>
                  <a:gd name="connsiteX3" fmla="*/ 1387543 w 1387543"/>
                  <a:gd name="connsiteY3" fmla="*/ 1635125 h 1638300"/>
                  <a:gd name="connsiteX4" fmla="*/ 720793 w 1387543"/>
                  <a:gd name="connsiteY4" fmla="*/ 0 h 1638300"/>
                  <a:gd name="connsiteX0" fmla="*/ 720793 w 1387543"/>
                  <a:gd name="connsiteY0" fmla="*/ 0 h 1638300"/>
                  <a:gd name="connsiteX1" fmla="*/ 68 w 1387543"/>
                  <a:gd name="connsiteY1" fmla="*/ 711200 h 1638300"/>
                  <a:gd name="connsiteX2" fmla="*/ 374718 w 1387543"/>
                  <a:gd name="connsiteY2" fmla="*/ 1638300 h 1638300"/>
                  <a:gd name="connsiteX3" fmla="*/ 1387543 w 1387543"/>
                  <a:gd name="connsiteY3" fmla="*/ 1635125 h 1638300"/>
                  <a:gd name="connsiteX4" fmla="*/ 720793 w 1387543"/>
                  <a:gd name="connsiteY4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3" h="1638300">
                    <a:moveTo>
                      <a:pt x="720793" y="0"/>
                    </a:moveTo>
                    <a:cubicBezTo>
                      <a:pt x="480551" y="237067"/>
                      <a:pt x="-6563" y="702913"/>
                      <a:pt x="68" y="711200"/>
                    </a:cubicBezTo>
                    <a:cubicBezTo>
                      <a:pt x="241983" y="1013529"/>
                      <a:pt x="345085" y="1300692"/>
                      <a:pt x="374718" y="1638300"/>
                    </a:cubicBezTo>
                    <a:lnTo>
                      <a:pt x="1387543" y="1635125"/>
                    </a:lnTo>
                    <a:cubicBezTo>
                      <a:pt x="1374843" y="1039283"/>
                      <a:pt x="1092268" y="418042"/>
                      <a:pt x="720793" y="0"/>
                    </a:cubicBezTo>
                    <a:close/>
                  </a:path>
                </a:pathLst>
              </a:custGeom>
              <a:solidFill>
                <a:srgbClr val="FF87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255"/>
              <p:cNvSpPr/>
              <p:nvPr/>
            </p:nvSpPr>
            <p:spPr bwMode="gray">
              <a:xfrm flipH="1">
                <a:off x="2085975" y="3822700"/>
                <a:ext cx="1397000" cy="1647825"/>
              </a:xfrm>
              <a:custGeom>
                <a:avLst/>
                <a:gdLst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000" h="1647825">
                    <a:moveTo>
                      <a:pt x="384175" y="0"/>
                    </a:moveTo>
                    <a:lnTo>
                      <a:pt x="1397000" y="3175"/>
                    </a:lnTo>
                    <a:cubicBezTo>
                      <a:pt x="1361017" y="748242"/>
                      <a:pt x="1074208" y="1223433"/>
                      <a:pt x="717550" y="1647825"/>
                    </a:cubicBezTo>
                    <a:lnTo>
                      <a:pt x="0" y="933450"/>
                    </a:lnTo>
                    <a:cubicBezTo>
                      <a:pt x="178858" y="688975"/>
                      <a:pt x="345017" y="434975"/>
                      <a:pt x="384175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256"/>
              <p:cNvSpPr/>
              <p:nvPr/>
            </p:nvSpPr>
            <p:spPr bwMode="gray">
              <a:xfrm flipH="1">
                <a:off x="2949537" y="4937125"/>
                <a:ext cx="1657389" cy="1409700"/>
              </a:xfrm>
              <a:custGeom>
                <a:avLst/>
                <a:gdLst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704869"/>
                  <a:gd name="connsiteY0" fmla="*/ 0 h 1409700"/>
                  <a:gd name="connsiteX1" fmla="*/ 1657350 w 1704869"/>
                  <a:gd name="connsiteY1" fmla="*/ 720725 h 1409700"/>
                  <a:gd name="connsiteX2" fmla="*/ 0 w 1704869"/>
                  <a:gd name="connsiteY2" fmla="*/ 1409700 h 1409700"/>
                  <a:gd name="connsiteX3" fmla="*/ 0 w 1704869"/>
                  <a:gd name="connsiteY3" fmla="*/ 400050 h 1409700"/>
                  <a:gd name="connsiteX4" fmla="*/ 939800 w 1704869"/>
                  <a:gd name="connsiteY4" fmla="*/ 0 h 1409700"/>
                  <a:gd name="connsiteX0" fmla="*/ 939800 w 1657394"/>
                  <a:gd name="connsiteY0" fmla="*/ 0 h 1409700"/>
                  <a:gd name="connsiteX1" fmla="*/ 1657350 w 1657394"/>
                  <a:gd name="connsiteY1" fmla="*/ 720725 h 1409700"/>
                  <a:gd name="connsiteX2" fmla="*/ 0 w 1657394"/>
                  <a:gd name="connsiteY2" fmla="*/ 1409700 h 1409700"/>
                  <a:gd name="connsiteX3" fmla="*/ 0 w 1657394"/>
                  <a:gd name="connsiteY3" fmla="*/ 400050 h 1409700"/>
                  <a:gd name="connsiteX4" fmla="*/ 939800 w 1657394"/>
                  <a:gd name="connsiteY4" fmla="*/ 0 h 1409700"/>
                  <a:gd name="connsiteX0" fmla="*/ 939800 w 1657389"/>
                  <a:gd name="connsiteY0" fmla="*/ 0 h 1409700"/>
                  <a:gd name="connsiteX1" fmla="*/ 1657350 w 1657389"/>
                  <a:gd name="connsiteY1" fmla="*/ 720725 h 1409700"/>
                  <a:gd name="connsiteX2" fmla="*/ 0 w 1657389"/>
                  <a:gd name="connsiteY2" fmla="*/ 1409700 h 1409700"/>
                  <a:gd name="connsiteX3" fmla="*/ 0 w 1657389"/>
                  <a:gd name="connsiteY3" fmla="*/ 400050 h 1409700"/>
                  <a:gd name="connsiteX4" fmla="*/ 939800 w 1657389"/>
                  <a:gd name="connsiteY4" fmla="*/ 0 h 1409700"/>
                  <a:gd name="connsiteX0" fmla="*/ 939800 w 1657389"/>
                  <a:gd name="connsiteY0" fmla="*/ 0 h 1409700"/>
                  <a:gd name="connsiteX1" fmla="*/ 1657350 w 1657389"/>
                  <a:gd name="connsiteY1" fmla="*/ 720725 h 1409700"/>
                  <a:gd name="connsiteX2" fmla="*/ 0 w 1657389"/>
                  <a:gd name="connsiteY2" fmla="*/ 1409700 h 1409700"/>
                  <a:gd name="connsiteX3" fmla="*/ 0 w 1657389"/>
                  <a:gd name="connsiteY3" fmla="*/ 400050 h 1409700"/>
                  <a:gd name="connsiteX4" fmla="*/ 939800 w 1657389"/>
                  <a:gd name="connsiteY4" fmla="*/ 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89" h="1409700">
                    <a:moveTo>
                      <a:pt x="939800" y="0"/>
                    </a:moveTo>
                    <a:cubicBezTo>
                      <a:pt x="1178983" y="240242"/>
                      <a:pt x="1662405" y="716205"/>
                      <a:pt x="1657350" y="720725"/>
                    </a:cubicBezTo>
                    <a:cubicBezTo>
                      <a:pt x="1073406" y="1242818"/>
                      <a:pt x="555625" y="1361017"/>
                      <a:pt x="0" y="1409700"/>
                    </a:cubicBezTo>
                    <a:lnTo>
                      <a:pt x="0" y="400050"/>
                    </a:lnTo>
                    <a:cubicBezTo>
                      <a:pt x="332317" y="342900"/>
                      <a:pt x="626533" y="279400"/>
                      <a:pt x="939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Isosceles Triangle 257"/>
              <p:cNvSpPr/>
              <p:nvPr/>
            </p:nvSpPr>
            <p:spPr bwMode="gray">
              <a:xfrm rot="12077977">
                <a:off x="5178424" y="2165350"/>
                <a:ext cx="333748" cy="287714"/>
              </a:xfrm>
              <a:prstGeom prst="triangle">
                <a:avLst/>
              </a:prstGeom>
              <a:solidFill>
                <a:srgbClr val="CBCBC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Isosceles Triangle 258"/>
              <p:cNvSpPr/>
              <p:nvPr/>
            </p:nvSpPr>
            <p:spPr bwMode="gray">
              <a:xfrm rot="14801312">
                <a:off x="5978524" y="2965449"/>
                <a:ext cx="333748" cy="287714"/>
              </a:xfrm>
              <a:prstGeom prst="triangle">
                <a:avLst/>
              </a:prstGeom>
              <a:solidFill>
                <a:srgbClr val="81BC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Isosceles Triangle 259"/>
              <p:cNvSpPr/>
              <p:nvPr/>
            </p:nvSpPr>
            <p:spPr bwMode="gray">
              <a:xfrm rot="17659912">
                <a:off x="5988656" y="4114800"/>
                <a:ext cx="333748" cy="287714"/>
              </a:xfrm>
              <a:prstGeom prst="triangle">
                <a:avLst/>
              </a:prstGeom>
              <a:solidFill>
                <a:srgbClr val="91919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Isosceles Triangle 260"/>
              <p:cNvSpPr/>
              <p:nvPr/>
            </p:nvSpPr>
            <p:spPr bwMode="gray">
              <a:xfrm rot="20258485">
                <a:off x="5158052" y="4947440"/>
                <a:ext cx="333748" cy="287714"/>
              </a:xfrm>
              <a:prstGeom prst="triangle">
                <a:avLst/>
              </a:prstGeom>
              <a:solidFill>
                <a:srgbClr val="00A1D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Isosceles Triangle 261"/>
              <p:cNvSpPr/>
              <p:nvPr/>
            </p:nvSpPr>
            <p:spPr bwMode="gray">
              <a:xfrm rot="1358864">
                <a:off x="3989350" y="4946940"/>
                <a:ext cx="333748" cy="287714"/>
              </a:xfrm>
              <a:prstGeom prst="triangl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Isosceles Triangle 262"/>
              <p:cNvSpPr/>
              <p:nvPr/>
            </p:nvSpPr>
            <p:spPr bwMode="gray">
              <a:xfrm rot="3981004">
                <a:off x="3176619" y="4113199"/>
                <a:ext cx="333748" cy="287714"/>
              </a:xfrm>
              <a:prstGeom prst="triangle">
                <a:avLst/>
              </a:prstGeom>
              <a:solidFill>
                <a:srgbClr val="CBCBC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Isosceles Triangle 263"/>
              <p:cNvSpPr/>
              <p:nvPr/>
            </p:nvSpPr>
            <p:spPr bwMode="gray">
              <a:xfrm rot="6619441">
                <a:off x="3179368" y="2984112"/>
                <a:ext cx="333748" cy="287714"/>
              </a:xfrm>
              <a:prstGeom prst="triangle">
                <a:avLst/>
              </a:prstGeom>
              <a:solidFill>
                <a:srgbClr val="FF87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Isosceles Triangle 264"/>
              <p:cNvSpPr/>
              <p:nvPr/>
            </p:nvSpPr>
            <p:spPr bwMode="gray">
              <a:xfrm rot="9321448">
                <a:off x="3981330" y="2163157"/>
                <a:ext cx="333748" cy="287714"/>
              </a:xfrm>
              <a:prstGeom prst="triangle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Rectangle 265"/>
            <p:cNvSpPr/>
            <p:nvPr/>
          </p:nvSpPr>
          <p:spPr bwMode="gray">
            <a:xfrm>
              <a:off x="3706661" y="3256868"/>
              <a:ext cx="1732186" cy="149996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800" dirty="0" smtClean="0">
                  <a:solidFill>
                    <a:schemeClr val="bg1"/>
                  </a:solidFill>
                  <a:cs typeface="Times New Roman" pitchFamily="18" charset="0"/>
                </a:rPr>
                <a:t>Insert text here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dirty="0" smtClean="0">
                  <a:solidFill>
                    <a:schemeClr val="bg1"/>
                  </a:solidFill>
                </a:rPr>
                <a:t>This is dummy text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it is not here to be read. This is dummy text it is not here to be read.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276"/>
            <p:cNvSpPr/>
            <p:nvPr/>
          </p:nvSpPr>
          <p:spPr bwMode="gray">
            <a:xfrm>
              <a:off x="3449497" y="2416880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277"/>
            <p:cNvSpPr/>
            <p:nvPr/>
          </p:nvSpPr>
          <p:spPr bwMode="gray">
            <a:xfrm>
              <a:off x="4853774" y="2448683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78"/>
            <p:cNvSpPr/>
            <p:nvPr/>
          </p:nvSpPr>
          <p:spPr bwMode="gray">
            <a:xfrm>
              <a:off x="5875256" y="3424849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279"/>
            <p:cNvSpPr/>
            <p:nvPr/>
          </p:nvSpPr>
          <p:spPr bwMode="gray">
            <a:xfrm>
              <a:off x="5750165" y="4738298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280"/>
            <p:cNvSpPr/>
            <p:nvPr/>
          </p:nvSpPr>
          <p:spPr bwMode="gray">
            <a:xfrm>
              <a:off x="4771195" y="5743641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281"/>
            <p:cNvSpPr/>
            <p:nvPr/>
          </p:nvSpPr>
          <p:spPr bwMode="gray">
            <a:xfrm>
              <a:off x="3454167" y="5756151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282"/>
            <p:cNvSpPr/>
            <p:nvPr/>
          </p:nvSpPr>
          <p:spPr bwMode="gray">
            <a:xfrm>
              <a:off x="2453681" y="4744764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283"/>
            <p:cNvSpPr/>
            <p:nvPr/>
          </p:nvSpPr>
          <p:spPr bwMode="gray">
            <a:xfrm>
              <a:off x="2348141" y="3421903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43"/>
            <p:cNvSpPr>
              <a:spLocks noChangeAspect="1" noEditPoints="1"/>
            </p:cNvSpPr>
            <p:nvPr/>
          </p:nvSpPr>
          <p:spPr bwMode="gray">
            <a:xfrm>
              <a:off x="2612081" y="4322411"/>
              <a:ext cx="345982" cy="308943"/>
            </a:xfrm>
            <a:custGeom>
              <a:avLst/>
              <a:gdLst/>
              <a:ahLst/>
              <a:cxnLst>
                <a:cxn ang="0">
                  <a:pos x="81" y="89"/>
                </a:cxn>
                <a:cxn ang="0">
                  <a:pos x="81" y="99"/>
                </a:cxn>
                <a:cxn ang="0">
                  <a:pos x="55" y="99"/>
                </a:cxn>
                <a:cxn ang="0">
                  <a:pos x="29" y="99"/>
                </a:cxn>
                <a:cxn ang="0">
                  <a:pos x="29" y="89"/>
                </a:cxn>
                <a:cxn ang="0">
                  <a:pos x="34" y="86"/>
                </a:cxn>
                <a:cxn ang="0">
                  <a:pos x="55" y="86"/>
                </a:cxn>
                <a:cxn ang="0">
                  <a:pos x="77" y="86"/>
                </a:cxn>
                <a:cxn ang="0">
                  <a:pos x="81" y="89"/>
                </a:cxn>
                <a:cxn ang="0">
                  <a:pos x="77" y="55"/>
                </a:cxn>
                <a:cxn ang="0">
                  <a:pos x="63" y="71"/>
                </a:cxn>
                <a:cxn ang="0">
                  <a:pos x="64" y="78"/>
                </a:cxn>
                <a:cxn ang="0">
                  <a:pos x="69" y="84"/>
                </a:cxn>
                <a:cxn ang="0">
                  <a:pos x="55" y="84"/>
                </a:cxn>
                <a:cxn ang="0">
                  <a:pos x="41" y="84"/>
                </a:cxn>
                <a:cxn ang="0">
                  <a:pos x="46" y="78"/>
                </a:cxn>
                <a:cxn ang="0">
                  <a:pos x="48" y="71"/>
                </a:cxn>
                <a:cxn ang="0">
                  <a:pos x="34" y="55"/>
                </a:cxn>
                <a:cxn ang="0">
                  <a:pos x="0" y="23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55" y="0"/>
                </a:cxn>
                <a:cxn ang="0">
                  <a:pos x="90" y="0"/>
                </a:cxn>
                <a:cxn ang="0">
                  <a:pos x="90" y="10"/>
                </a:cxn>
                <a:cxn ang="0">
                  <a:pos x="110" y="23"/>
                </a:cxn>
                <a:cxn ang="0">
                  <a:pos x="77" y="55"/>
                </a:cxn>
                <a:cxn ang="0">
                  <a:pos x="46" y="65"/>
                </a:cxn>
                <a:cxn ang="0">
                  <a:pos x="29" y="8"/>
                </a:cxn>
                <a:cxn ang="0">
                  <a:pos x="26" y="6"/>
                </a:cxn>
                <a:cxn ang="0">
                  <a:pos x="46" y="65"/>
                </a:cxn>
                <a:cxn ang="0">
                  <a:pos x="6" y="23"/>
                </a:cxn>
                <a:cxn ang="0">
                  <a:pos x="30" y="48"/>
                </a:cxn>
                <a:cxn ang="0">
                  <a:pos x="21" y="16"/>
                </a:cxn>
                <a:cxn ang="0">
                  <a:pos x="6" y="23"/>
                </a:cxn>
                <a:cxn ang="0">
                  <a:pos x="90" y="16"/>
                </a:cxn>
                <a:cxn ang="0">
                  <a:pos x="80" y="48"/>
                </a:cxn>
                <a:cxn ang="0">
                  <a:pos x="104" y="23"/>
                </a:cxn>
                <a:cxn ang="0">
                  <a:pos x="90" y="16"/>
                </a:cxn>
              </a:cxnLst>
              <a:rect l="0" t="0" r="r" b="b"/>
              <a:pathLst>
                <a:path w="111" h="99">
                  <a:moveTo>
                    <a:pt x="81" y="89"/>
                  </a:moveTo>
                  <a:cubicBezTo>
                    <a:pt x="81" y="99"/>
                    <a:pt x="81" y="99"/>
                    <a:pt x="81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6"/>
                    <a:pt x="34" y="86"/>
                  </a:cubicBezTo>
                  <a:cubicBezTo>
                    <a:pt x="38" y="86"/>
                    <a:pt x="55" y="86"/>
                    <a:pt x="55" y="86"/>
                  </a:cubicBezTo>
                  <a:cubicBezTo>
                    <a:pt x="55" y="86"/>
                    <a:pt x="72" y="86"/>
                    <a:pt x="77" y="86"/>
                  </a:cubicBezTo>
                  <a:cubicBezTo>
                    <a:pt x="81" y="86"/>
                    <a:pt x="81" y="89"/>
                    <a:pt x="81" y="89"/>
                  </a:cubicBezTo>
                  <a:close/>
                  <a:moveTo>
                    <a:pt x="77" y="55"/>
                  </a:moveTo>
                  <a:cubicBezTo>
                    <a:pt x="70" y="66"/>
                    <a:pt x="63" y="71"/>
                    <a:pt x="63" y="71"/>
                  </a:cubicBezTo>
                  <a:cubicBezTo>
                    <a:pt x="63" y="71"/>
                    <a:pt x="58" y="75"/>
                    <a:pt x="64" y="78"/>
                  </a:cubicBezTo>
                  <a:cubicBezTo>
                    <a:pt x="71" y="82"/>
                    <a:pt x="69" y="84"/>
                    <a:pt x="69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39" y="82"/>
                    <a:pt x="46" y="78"/>
                  </a:cubicBezTo>
                  <a:cubicBezTo>
                    <a:pt x="53" y="75"/>
                    <a:pt x="48" y="71"/>
                    <a:pt x="48" y="71"/>
                  </a:cubicBezTo>
                  <a:cubicBezTo>
                    <a:pt x="48" y="71"/>
                    <a:pt x="41" y="66"/>
                    <a:pt x="34" y="55"/>
                  </a:cubicBezTo>
                  <a:cubicBezTo>
                    <a:pt x="16" y="53"/>
                    <a:pt x="0" y="35"/>
                    <a:pt x="0" y="23"/>
                  </a:cubicBezTo>
                  <a:cubicBezTo>
                    <a:pt x="1" y="19"/>
                    <a:pt x="3" y="9"/>
                    <a:pt x="20" y="10"/>
                  </a:cubicBezTo>
                  <a:cubicBezTo>
                    <a:pt x="20" y="7"/>
                    <a:pt x="20" y="3"/>
                    <a:pt x="2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3"/>
                    <a:pt x="90" y="7"/>
                    <a:pt x="90" y="10"/>
                  </a:cubicBezTo>
                  <a:cubicBezTo>
                    <a:pt x="107" y="9"/>
                    <a:pt x="110" y="19"/>
                    <a:pt x="110" y="23"/>
                  </a:cubicBezTo>
                  <a:cubicBezTo>
                    <a:pt x="111" y="35"/>
                    <a:pt x="95" y="53"/>
                    <a:pt x="77" y="55"/>
                  </a:cubicBezTo>
                  <a:close/>
                  <a:moveTo>
                    <a:pt x="46" y="65"/>
                  </a:moveTo>
                  <a:cubicBezTo>
                    <a:pt x="26" y="33"/>
                    <a:pt x="29" y="12"/>
                    <a:pt x="29" y="8"/>
                  </a:cubicBezTo>
                  <a:cubicBezTo>
                    <a:pt x="30" y="4"/>
                    <a:pt x="27" y="4"/>
                    <a:pt x="26" y="6"/>
                  </a:cubicBezTo>
                  <a:cubicBezTo>
                    <a:pt x="19" y="30"/>
                    <a:pt x="46" y="65"/>
                    <a:pt x="46" y="65"/>
                  </a:cubicBezTo>
                  <a:close/>
                  <a:moveTo>
                    <a:pt x="6" y="23"/>
                  </a:moveTo>
                  <a:cubicBezTo>
                    <a:pt x="6" y="31"/>
                    <a:pt x="16" y="44"/>
                    <a:pt x="30" y="48"/>
                  </a:cubicBezTo>
                  <a:cubicBezTo>
                    <a:pt x="25" y="40"/>
                    <a:pt x="22" y="29"/>
                    <a:pt x="21" y="16"/>
                  </a:cubicBezTo>
                  <a:cubicBezTo>
                    <a:pt x="14" y="15"/>
                    <a:pt x="7" y="17"/>
                    <a:pt x="6" y="23"/>
                  </a:cubicBezTo>
                  <a:close/>
                  <a:moveTo>
                    <a:pt x="90" y="16"/>
                  </a:moveTo>
                  <a:cubicBezTo>
                    <a:pt x="88" y="29"/>
                    <a:pt x="85" y="40"/>
                    <a:pt x="80" y="48"/>
                  </a:cubicBezTo>
                  <a:cubicBezTo>
                    <a:pt x="94" y="44"/>
                    <a:pt x="104" y="31"/>
                    <a:pt x="104" y="23"/>
                  </a:cubicBezTo>
                  <a:cubicBezTo>
                    <a:pt x="104" y="17"/>
                    <a:pt x="96" y="15"/>
                    <a:pt x="90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30"/>
            <p:cNvSpPr>
              <a:spLocks noChangeAspect="1" noEditPoints="1"/>
            </p:cNvSpPr>
            <p:nvPr/>
          </p:nvSpPr>
          <p:spPr bwMode="gray">
            <a:xfrm>
              <a:off x="5074591" y="2082393"/>
              <a:ext cx="365497" cy="295257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29" y="37"/>
                </a:cxn>
                <a:cxn ang="0">
                  <a:pos x="41" y="50"/>
                </a:cxn>
                <a:cxn ang="0">
                  <a:pos x="54" y="37"/>
                </a:cxn>
                <a:cxn ang="0">
                  <a:pos x="41" y="25"/>
                </a:cxn>
                <a:cxn ang="0">
                  <a:pos x="74" y="13"/>
                </a:cxn>
                <a:cxn ang="0">
                  <a:pos x="64" y="13"/>
                </a:cxn>
                <a:cxn ang="0">
                  <a:pos x="61" y="10"/>
                </a:cxn>
                <a:cxn ang="0">
                  <a:pos x="58" y="3"/>
                </a:cxn>
                <a:cxn ang="0">
                  <a:pos x="55" y="0"/>
                </a:cxn>
                <a:cxn ang="0">
                  <a:pos x="27" y="0"/>
                </a:cxn>
                <a:cxn ang="0">
                  <a:pos x="24" y="3"/>
                </a:cxn>
                <a:cxn ang="0">
                  <a:pos x="22" y="10"/>
                </a:cxn>
                <a:cxn ang="0">
                  <a:pos x="18" y="13"/>
                </a:cxn>
                <a:cxn ang="0">
                  <a:pos x="9" y="13"/>
                </a:cxn>
                <a:cxn ang="0">
                  <a:pos x="0" y="21"/>
                </a:cxn>
                <a:cxn ang="0">
                  <a:pos x="0" y="58"/>
                </a:cxn>
                <a:cxn ang="0">
                  <a:pos x="9" y="66"/>
                </a:cxn>
                <a:cxn ang="0">
                  <a:pos x="74" y="66"/>
                </a:cxn>
                <a:cxn ang="0">
                  <a:pos x="82" y="58"/>
                </a:cxn>
                <a:cxn ang="0">
                  <a:pos x="82" y="21"/>
                </a:cxn>
                <a:cxn ang="0">
                  <a:pos x="74" y="13"/>
                </a:cxn>
                <a:cxn ang="0">
                  <a:pos x="41" y="58"/>
                </a:cxn>
                <a:cxn ang="0">
                  <a:pos x="21" y="37"/>
                </a:cxn>
                <a:cxn ang="0">
                  <a:pos x="41" y="17"/>
                </a:cxn>
                <a:cxn ang="0">
                  <a:pos x="62" y="37"/>
                </a:cxn>
                <a:cxn ang="0">
                  <a:pos x="41" y="58"/>
                </a:cxn>
                <a:cxn ang="0">
                  <a:pos x="71" y="27"/>
                </a:cxn>
                <a:cxn ang="0">
                  <a:pos x="68" y="24"/>
                </a:cxn>
                <a:cxn ang="0">
                  <a:pos x="71" y="21"/>
                </a:cxn>
                <a:cxn ang="0">
                  <a:pos x="74" y="24"/>
                </a:cxn>
                <a:cxn ang="0">
                  <a:pos x="71" y="27"/>
                </a:cxn>
              </a:cxnLst>
              <a:rect l="0" t="0" r="r" b="b"/>
              <a:pathLst>
                <a:path w="82" h="66">
                  <a:moveTo>
                    <a:pt x="41" y="25"/>
                  </a:moveTo>
                  <a:cubicBezTo>
                    <a:pt x="34" y="25"/>
                    <a:pt x="29" y="31"/>
                    <a:pt x="29" y="37"/>
                  </a:cubicBezTo>
                  <a:cubicBezTo>
                    <a:pt x="29" y="44"/>
                    <a:pt x="34" y="50"/>
                    <a:pt x="41" y="50"/>
                  </a:cubicBezTo>
                  <a:cubicBezTo>
                    <a:pt x="48" y="50"/>
                    <a:pt x="54" y="44"/>
                    <a:pt x="54" y="37"/>
                  </a:cubicBezTo>
                  <a:cubicBezTo>
                    <a:pt x="54" y="31"/>
                    <a:pt x="48" y="25"/>
                    <a:pt x="41" y="25"/>
                  </a:cubicBezTo>
                  <a:close/>
                  <a:moveTo>
                    <a:pt x="74" y="13"/>
                  </a:moveTo>
                  <a:cubicBezTo>
                    <a:pt x="64" y="13"/>
                    <a:pt x="64" y="13"/>
                    <a:pt x="64" y="13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7" y="0"/>
                    <a:pt x="5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2"/>
                    <a:pt x="24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2"/>
                    <a:pt x="20" y="13"/>
                    <a:pt x="1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3"/>
                    <a:pt x="0" y="16"/>
                    <a:pt x="0" y="2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4" y="66"/>
                    <a:pt x="9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9" y="66"/>
                    <a:pt x="82" y="62"/>
                    <a:pt x="82" y="5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6"/>
                    <a:pt x="79" y="13"/>
                    <a:pt x="74" y="13"/>
                  </a:cubicBezTo>
                  <a:close/>
                  <a:moveTo>
                    <a:pt x="41" y="58"/>
                  </a:moveTo>
                  <a:cubicBezTo>
                    <a:pt x="30" y="58"/>
                    <a:pt x="21" y="49"/>
                    <a:pt x="21" y="37"/>
                  </a:cubicBezTo>
                  <a:cubicBezTo>
                    <a:pt x="21" y="26"/>
                    <a:pt x="30" y="17"/>
                    <a:pt x="41" y="17"/>
                  </a:cubicBezTo>
                  <a:cubicBezTo>
                    <a:pt x="53" y="17"/>
                    <a:pt x="62" y="26"/>
                    <a:pt x="62" y="37"/>
                  </a:cubicBezTo>
                  <a:cubicBezTo>
                    <a:pt x="62" y="49"/>
                    <a:pt x="53" y="58"/>
                    <a:pt x="41" y="58"/>
                  </a:cubicBezTo>
                  <a:close/>
                  <a:moveTo>
                    <a:pt x="71" y="27"/>
                  </a:moveTo>
                  <a:cubicBezTo>
                    <a:pt x="70" y="27"/>
                    <a:pt x="68" y="25"/>
                    <a:pt x="68" y="24"/>
                  </a:cubicBezTo>
                  <a:cubicBezTo>
                    <a:pt x="68" y="22"/>
                    <a:pt x="70" y="21"/>
                    <a:pt x="71" y="21"/>
                  </a:cubicBezTo>
                  <a:cubicBezTo>
                    <a:pt x="73" y="21"/>
                    <a:pt x="74" y="22"/>
                    <a:pt x="74" y="24"/>
                  </a:cubicBezTo>
                  <a:cubicBezTo>
                    <a:pt x="74" y="25"/>
                    <a:pt x="73" y="27"/>
                    <a:pt x="71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35"/>
            <p:cNvSpPr>
              <a:spLocks noChangeAspect="1" noEditPoints="1"/>
            </p:cNvSpPr>
            <p:nvPr/>
          </p:nvSpPr>
          <p:spPr bwMode="gray">
            <a:xfrm>
              <a:off x="6067939" y="2939934"/>
              <a:ext cx="360000" cy="333886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41" y="10"/>
                </a:cxn>
                <a:cxn ang="0">
                  <a:pos x="56" y="25"/>
                </a:cxn>
                <a:cxn ang="0">
                  <a:pos x="34" y="49"/>
                </a:cxn>
                <a:cxn ang="0">
                  <a:pos x="18" y="34"/>
                </a:cxn>
                <a:cxn ang="0">
                  <a:pos x="59" y="23"/>
                </a:cxn>
                <a:cxn ang="0">
                  <a:pos x="63" y="22"/>
                </a:cxn>
                <a:cxn ang="0">
                  <a:pos x="65" y="21"/>
                </a:cxn>
                <a:cxn ang="0">
                  <a:pos x="65" y="17"/>
                </a:cxn>
                <a:cxn ang="0">
                  <a:pos x="48" y="1"/>
                </a:cxn>
                <a:cxn ang="0">
                  <a:pos x="44" y="1"/>
                </a:cxn>
                <a:cxn ang="0">
                  <a:pos x="43" y="3"/>
                </a:cxn>
                <a:cxn ang="0">
                  <a:pos x="43" y="7"/>
                </a:cxn>
                <a:cxn ang="0">
                  <a:pos x="59" y="23"/>
                </a:cxn>
                <a:cxn ang="0">
                  <a:pos x="26" y="58"/>
                </a:cxn>
                <a:cxn ang="0">
                  <a:pos x="30" y="58"/>
                </a:cxn>
                <a:cxn ang="0">
                  <a:pos x="32" y="56"/>
                </a:cxn>
                <a:cxn ang="0">
                  <a:pos x="32" y="52"/>
                </a:cxn>
                <a:cxn ang="0">
                  <a:pos x="15" y="36"/>
                </a:cxn>
                <a:cxn ang="0">
                  <a:pos x="11" y="36"/>
                </a:cxn>
                <a:cxn ang="0">
                  <a:pos x="10" y="38"/>
                </a:cxn>
                <a:cxn ang="0">
                  <a:pos x="10" y="42"/>
                </a:cxn>
                <a:cxn ang="0">
                  <a:pos x="26" y="58"/>
                </a:cxn>
                <a:cxn ang="0">
                  <a:pos x="44" y="43"/>
                </a:cxn>
                <a:cxn ang="0">
                  <a:pos x="98" y="93"/>
                </a:cxn>
                <a:cxn ang="0">
                  <a:pos x="105" y="95"/>
                </a:cxn>
                <a:cxn ang="0">
                  <a:pos x="107" y="92"/>
                </a:cxn>
                <a:cxn ang="0">
                  <a:pos x="105" y="86"/>
                </a:cxn>
                <a:cxn ang="0">
                  <a:pos x="51" y="35"/>
                </a:cxn>
                <a:cxn ang="0">
                  <a:pos x="44" y="43"/>
                </a:cxn>
                <a:cxn ang="0">
                  <a:pos x="63" y="93"/>
                </a:cxn>
                <a:cxn ang="0">
                  <a:pos x="61" y="92"/>
                </a:cxn>
                <a:cxn ang="0">
                  <a:pos x="1" y="92"/>
                </a:cxn>
                <a:cxn ang="0">
                  <a:pos x="0" y="93"/>
                </a:cxn>
                <a:cxn ang="0">
                  <a:pos x="0" y="98"/>
                </a:cxn>
                <a:cxn ang="0">
                  <a:pos x="1" y="100"/>
                </a:cxn>
                <a:cxn ang="0">
                  <a:pos x="61" y="100"/>
                </a:cxn>
                <a:cxn ang="0">
                  <a:pos x="63" y="98"/>
                </a:cxn>
                <a:cxn ang="0">
                  <a:pos x="63" y="93"/>
                </a:cxn>
                <a:cxn ang="0">
                  <a:pos x="14" y="82"/>
                </a:cxn>
                <a:cxn ang="0">
                  <a:pos x="49" y="82"/>
                </a:cxn>
                <a:cxn ang="0">
                  <a:pos x="53" y="85"/>
                </a:cxn>
                <a:cxn ang="0">
                  <a:pos x="53" y="89"/>
                </a:cxn>
                <a:cxn ang="0">
                  <a:pos x="9" y="89"/>
                </a:cxn>
                <a:cxn ang="0">
                  <a:pos x="9" y="85"/>
                </a:cxn>
                <a:cxn ang="0">
                  <a:pos x="14" y="82"/>
                </a:cxn>
              </a:cxnLst>
              <a:rect l="0" t="0" r="r" b="b"/>
              <a:pathLst>
                <a:path w="108" h="100">
                  <a:moveTo>
                    <a:pt x="18" y="34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34" y="49"/>
                    <a:pt x="34" y="49"/>
                    <a:pt x="34" y="49"/>
                  </a:cubicBezTo>
                  <a:lnTo>
                    <a:pt x="18" y="34"/>
                  </a:lnTo>
                  <a:close/>
                  <a:moveTo>
                    <a:pt x="59" y="23"/>
                  </a:moveTo>
                  <a:cubicBezTo>
                    <a:pt x="60" y="24"/>
                    <a:pt x="62" y="24"/>
                    <a:pt x="63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0"/>
                    <a:pt x="66" y="18"/>
                    <a:pt x="65" y="17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0"/>
                    <a:pt x="45" y="0"/>
                    <a:pt x="44" y="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1" y="4"/>
                    <a:pt x="42" y="6"/>
                    <a:pt x="43" y="7"/>
                  </a:cubicBezTo>
                  <a:lnTo>
                    <a:pt x="59" y="23"/>
                  </a:lnTo>
                  <a:close/>
                  <a:moveTo>
                    <a:pt x="26" y="58"/>
                  </a:moveTo>
                  <a:cubicBezTo>
                    <a:pt x="27" y="59"/>
                    <a:pt x="29" y="59"/>
                    <a:pt x="30" y="58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5"/>
                    <a:pt x="33" y="53"/>
                    <a:pt x="32" y="5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5"/>
                    <a:pt x="12" y="35"/>
                    <a:pt x="11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9"/>
                    <a:pt x="9" y="41"/>
                    <a:pt x="10" y="42"/>
                  </a:cubicBezTo>
                  <a:lnTo>
                    <a:pt x="26" y="58"/>
                  </a:lnTo>
                  <a:close/>
                  <a:moveTo>
                    <a:pt x="44" y="43"/>
                  </a:moveTo>
                  <a:cubicBezTo>
                    <a:pt x="98" y="93"/>
                    <a:pt x="98" y="93"/>
                    <a:pt x="98" y="93"/>
                  </a:cubicBezTo>
                  <a:cubicBezTo>
                    <a:pt x="100" y="96"/>
                    <a:pt x="103" y="96"/>
                    <a:pt x="105" y="95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8" y="91"/>
                    <a:pt x="107" y="88"/>
                    <a:pt x="105" y="86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44" y="43"/>
                  </a:lnTo>
                  <a:close/>
                  <a:moveTo>
                    <a:pt x="63" y="93"/>
                  </a:moveTo>
                  <a:cubicBezTo>
                    <a:pt x="63" y="93"/>
                    <a:pt x="62" y="92"/>
                    <a:pt x="6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0" y="93"/>
                    <a:pt x="0" y="9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1" y="100"/>
                    <a:pt x="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0"/>
                    <a:pt x="63" y="99"/>
                    <a:pt x="63" y="98"/>
                  </a:cubicBezTo>
                  <a:lnTo>
                    <a:pt x="63" y="93"/>
                  </a:lnTo>
                  <a:close/>
                  <a:moveTo>
                    <a:pt x="14" y="82"/>
                  </a:moveTo>
                  <a:cubicBezTo>
                    <a:pt x="49" y="82"/>
                    <a:pt x="49" y="82"/>
                    <a:pt x="49" y="82"/>
                  </a:cubicBezTo>
                  <a:cubicBezTo>
                    <a:pt x="51" y="82"/>
                    <a:pt x="53" y="83"/>
                    <a:pt x="53" y="85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0" y="83"/>
                    <a:pt x="12" y="82"/>
                    <a:pt x="14" y="8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uppieren 61"/>
            <p:cNvGrpSpPr/>
            <p:nvPr/>
          </p:nvGrpSpPr>
          <p:grpSpPr bwMode="gray">
            <a:xfrm>
              <a:off x="3627144" y="5345646"/>
              <a:ext cx="364791" cy="369554"/>
              <a:chOff x="2343976" y="5552879"/>
              <a:chExt cx="321527" cy="325725"/>
            </a:xfrm>
          </p:grpSpPr>
          <p:sp>
            <p:nvSpPr>
              <p:cNvPr id="22" name="Freeform 58"/>
              <p:cNvSpPr>
                <a:spLocks noChangeAspect="1" noEditPoints="1"/>
              </p:cNvSpPr>
              <p:nvPr/>
            </p:nvSpPr>
            <p:spPr bwMode="gray">
              <a:xfrm>
                <a:off x="2343976" y="5552879"/>
                <a:ext cx="210060" cy="207898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83" y="40"/>
                  </a:cxn>
                  <a:cxn ang="0">
                    <a:pos x="85" y="26"/>
                  </a:cxn>
                  <a:cxn ang="0">
                    <a:pos x="85" y="26"/>
                  </a:cxn>
                  <a:cxn ang="0">
                    <a:pos x="88" y="23"/>
                  </a:cxn>
                  <a:cxn ang="0">
                    <a:pos x="82" y="15"/>
                  </a:cxn>
                  <a:cxn ang="0">
                    <a:pos x="78" y="17"/>
                  </a:cxn>
                  <a:cxn ang="0">
                    <a:pos x="78" y="17"/>
                  </a:cxn>
                  <a:cxn ang="0">
                    <a:pos x="60" y="10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0" y="13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0" y="35"/>
                  </a:cxn>
                  <a:cxn ang="0">
                    <a:pos x="5" y="36"/>
                  </a:cxn>
                  <a:cxn ang="0">
                    <a:pos x="1" y="36"/>
                  </a:cxn>
                  <a:cxn ang="0">
                    <a:pos x="0" y="46"/>
                  </a:cxn>
                  <a:cxn ang="0">
                    <a:pos x="4" y="47"/>
                  </a:cxn>
                  <a:cxn ang="0">
                    <a:pos x="12" y="55"/>
                  </a:cxn>
                  <a:cxn ang="0">
                    <a:pos x="10" y="69"/>
                  </a:cxn>
                  <a:cxn ang="0">
                    <a:pos x="7" y="72"/>
                  </a:cxn>
                  <a:cxn ang="0">
                    <a:pos x="13" y="79"/>
                  </a:cxn>
                  <a:cxn ang="0">
                    <a:pos x="16" y="78"/>
                  </a:cxn>
                  <a:cxn ang="0">
                    <a:pos x="17" y="77"/>
                  </a:cxn>
                  <a:cxn ang="0">
                    <a:pos x="18" y="77"/>
                  </a:cxn>
                  <a:cxn ang="0">
                    <a:pos x="36" y="84"/>
                  </a:cxn>
                  <a:cxn ang="0">
                    <a:pos x="37" y="89"/>
                  </a:cxn>
                  <a:cxn ang="0">
                    <a:pos x="37" y="89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7" y="90"/>
                  </a:cxn>
                  <a:cxn ang="0">
                    <a:pos x="55" y="82"/>
                  </a:cxn>
                  <a:cxn ang="0">
                    <a:pos x="69" y="84"/>
                  </a:cxn>
                  <a:cxn ang="0">
                    <a:pos x="73" y="87"/>
                  </a:cxn>
                  <a:cxn ang="0">
                    <a:pos x="80" y="81"/>
                  </a:cxn>
                  <a:cxn ang="0">
                    <a:pos x="78" y="77"/>
                  </a:cxn>
                  <a:cxn ang="0">
                    <a:pos x="78" y="77"/>
                  </a:cxn>
                  <a:cxn ang="0">
                    <a:pos x="85" y="59"/>
                  </a:cxn>
                  <a:cxn ang="0">
                    <a:pos x="90" y="58"/>
                  </a:cxn>
                  <a:cxn ang="0">
                    <a:pos x="94" y="58"/>
                  </a:cxn>
                  <a:cxn ang="0">
                    <a:pos x="95" y="49"/>
                  </a:cxn>
                  <a:cxn ang="0">
                    <a:pos x="91" y="47"/>
                  </a:cxn>
                  <a:cxn ang="0">
                    <a:pos x="64" y="49"/>
                  </a:cxn>
                  <a:cxn ang="0">
                    <a:pos x="46" y="63"/>
                  </a:cxn>
                  <a:cxn ang="0">
                    <a:pos x="32" y="45"/>
                  </a:cxn>
                  <a:cxn ang="0">
                    <a:pos x="50" y="31"/>
                  </a:cxn>
                  <a:cxn ang="0">
                    <a:pos x="64" y="49"/>
                  </a:cxn>
                </a:cxnLst>
                <a:rect l="0" t="0" r="r" b="b"/>
                <a:pathLst>
                  <a:path w="95" h="94">
                    <a:moveTo>
                      <a:pt x="91" y="47"/>
                    </a:moveTo>
                    <a:cubicBezTo>
                      <a:pt x="88" y="46"/>
                      <a:pt x="84" y="44"/>
                      <a:pt x="83" y="40"/>
                    </a:cubicBezTo>
                    <a:cubicBezTo>
                      <a:pt x="81" y="35"/>
                      <a:pt x="82" y="30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1" y="20"/>
                      <a:pt x="63" y="17"/>
                      <a:pt x="60" y="10"/>
                    </a:cubicBezTo>
                    <a:cubicBezTo>
                      <a:pt x="59" y="9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4" y="11"/>
                      <a:pt x="40" y="13"/>
                    </a:cubicBezTo>
                    <a:cubicBezTo>
                      <a:pt x="35" y="15"/>
                      <a:pt x="29" y="13"/>
                      <a:pt x="26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0" y="25"/>
                      <a:pt x="17" y="32"/>
                      <a:pt x="10" y="35"/>
                    </a:cubicBezTo>
                    <a:cubicBezTo>
                      <a:pt x="8" y="36"/>
                      <a:pt x="7" y="36"/>
                      <a:pt x="5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8"/>
                      <a:pt x="11" y="51"/>
                      <a:pt x="12" y="55"/>
                    </a:cubicBezTo>
                    <a:cubicBezTo>
                      <a:pt x="15" y="60"/>
                      <a:pt x="13" y="65"/>
                      <a:pt x="10" y="69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8" y="77"/>
                    </a:cubicBezTo>
                    <a:cubicBezTo>
                      <a:pt x="25" y="74"/>
                      <a:pt x="33" y="77"/>
                      <a:pt x="36" y="84"/>
                    </a:cubicBezTo>
                    <a:cubicBezTo>
                      <a:pt x="36" y="86"/>
                      <a:pt x="37" y="87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7"/>
                      <a:pt x="51" y="83"/>
                      <a:pt x="55" y="82"/>
                    </a:cubicBezTo>
                    <a:cubicBezTo>
                      <a:pt x="60" y="80"/>
                      <a:pt x="66" y="81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5" y="70"/>
                      <a:pt x="78" y="62"/>
                      <a:pt x="85" y="59"/>
                    </a:cubicBezTo>
                    <a:cubicBezTo>
                      <a:pt x="87" y="59"/>
                      <a:pt x="89" y="58"/>
                      <a:pt x="90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5" y="49"/>
                      <a:pt x="95" y="49"/>
                      <a:pt x="95" y="49"/>
                    </a:cubicBezTo>
                    <a:lnTo>
                      <a:pt x="91" y="47"/>
                    </a:lnTo>
                    <a:close/>
                    <a:moveTo>
                      <a:pt x="64" y="49"/>
                    </a:moveTo>
                    <a:cubicBezTo>
                      <a:pt x="63" y="58"/>
                      <a:pt x="54" y="64"/>
                      <a:pt x="46" y="63"/>
                    </a:cubicBezTo>
                    <a:cubicBezTo>
                      <a:pt x="37" y="62"/>
                      <a:pt x="30" y="54"/>
                      <a:pt x="32" y="45"/>
                    </a:cubicBezTo>
                    <a:cubicBezTo>
                      <a:pt x="33" y="36"/>
                      <a:pt x="41" y="30"/>
                      <a:pt x="50" y="31"/>
                    </a:cubicBezTo>
                    <a:cubicBezTo>
                      <a:pt x="59" y="33"/>
                      <a:pt x="65" y="41"/>
                      <a:pt x="64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8"/>
              <p:cNvSpPr>
                <a:spLocks noChangeAspect="1" noEditPoints="1"/>
              </p:cNvSpPr>
              <p:nvPr/>
            </p:nvSpPr>
            <p:spPr bwMode="gray">
              <a:xfrm>
                <a:off x="2553126" y="5663436"/>
                <a:ext cx="112377" cy="111220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83" y="40"/>
                  </a:cxn>
                  <a:cxn ang="0">
                    <a:pos x="85" y="26"/>
                  </a:cxn>
                  <a:cxn ang="0">
                    <a:pos x="85" y="26"/>
                  </a:cxn>
                  <a:cxn ang="0">
                    <a:pos x="88" y="23"/>
                  </a:cxn>
                  <a:cxn ang="0">
                    <a:pos x="82" y="15"/>
                  </a:cxn>
                  <a:cxn ang="0">
                    <a:pos x="78" y="17"/>
                  </a:cxn>
                  <a:cxn ang="0">
                    <a:pos x="78" y="17"/>
                  </a:cxn>
                  <a:cxn ang="0">
                    <a:pos x="60" y="10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0" y="13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0" y="35"/>
                  </a:cxn>
                  <a:cxn ang="0">
                    <a:pos x="5" y="36"/>
                  </a:cxn>
                  <a:cxn ang="0">
                    <a:pos x="1" y="36"/>
                  </a:cxn>
                  <a:cxn ang="0">
                    <a:pos x="0" y="46"/>
                  </a:cxn>
                  <a:cxn ang="0">
                    <a:pos x="4" y="47"/>
                  </a:cxn>
                  <a:cxn ang="0">
                    <a:pos x="12" y="55"/>
                  </a:cxn>
                  <a:cxn ang="0">
                    <a:pos x="10" y="69"/>
                  </a:cxn>
                  <a:cxn ang="0">
                    <a:pos x="7" y="72"/>
                  </a:cxn>
                  <a:cxn ang="0">
                    <a:pos x="13" y="79"/>
                  </a:cxn>
                  <a:cxn ang="0">
                    <a:pos x="16" y="78"/>
                  </a:cxn>
                  <a:cxn ang="0">
                    <a:pos x="17" y="77"/>
                  </a:cxn>
                  <a:cxn ang="0">
                    <a:pos x="18" y="77"/>
                  </a:cxn>
                  <a:cxn ang="0">
                    <a:pos x="36" y="84"/>
                  </a:cxn>
                  <a:cxn ang="0">
                    <a:pos x="37" y="89"/>
                  </a:cxn>
                  <a:cxn ang="0">
                    <a:pos x="37" y="89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7" y="90"/>
                  </a:cxn>
                  <a:cxn ang="0">
                    <a:pos x="55" y="82"/>
                  </a:cxn>
                  <a:cxn ang="0">
                    <a:pos x="69" y="84"/>
                  </a:cxn>
                  <a:cxn ang="0">
                    <a:pos x="73" y="87"/>
                  </a:cxn>
                  <a:cxn ang="0">
                    <a:pos x="80" y="81"/>
                  </a:cxn>
                  <a:cxn ang="0">
                    <a:pos x="78" y="77"/>
                  </a:cxn>
                  <a:cxn ang="0">
                    <a:pos x="78" y="77"/>
                  </a:cxn>
                  <a:cxn ang="0">
                    <a:pos x="85" y="59"/>
                  </a:cxn>
                  <a:cxn ang="0">
                    <a:pos x="90" y="58"/>
                  </a:cxn>
                  <a:cxn ang="0">
                    <a:pos x="94" y="58"/>
                  </a:cxn>
                  <a:cxn ang="0">
                    <a:pos x="95" y="49"/>
                  </a:cxn>
                  <a:cxn ang="0">
                    <a:pos x="91" y="47"/>
                  </a:cxn>
                  <a:cxn ang="0">
                    <a:pos x="64" y="49"/>
                  </a:cxn>
                  <a:cxn ang="0">
                    <a:pos x="46" y="63"/>
                  </a:cxn>
                  <a:cxn ang="0">
                    <a:pos x="32" y="45"/>
                  </a:cxn>
                  <a:cxn ang="0">
                    <a:pos x="50" y="31"/>
                  </a:cxn>
                  <a:cxn ang="0">
                    <a:pos x="64" y="49"/>
                  </a:cxn>
                </a:cxnLst>
                <a:rect l="0" t="0" r="r" b="b"/>
                <a:pathLst>
                  <a:path w="95" h="94">
                    <a:moveTo>
                      <a:pt x="91" y="47"/>
                    </a:moveTo>
                    <a:cubicBezTo>
                      <a:pt x="88" y="46"/>
                      <a:pt x="84" y="44"/>
                      <a:pt x="83" y="40"/>
                    </a:cubicBezTo>
                    <a:cubicBezTo>
                      <a:pt x="81" y="35"/>
                      <a:pt x="82" y="30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1" y="20"/>
                      <a:pt x="63" y="17"/>
                      <a:pt x="60" y="10"/>
                    </a:cubicBezTo>
                    <a:cubicBezTo>
                      <a:pt x="59" y="9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4" y="11"/>
                      <a:pt x="40" y="13"/>
                    </a:cubicBezTo>
                    <a:cubicBezTo>
                      <a:pt x="35" y="15"/>
                      <a:pt x="29" y="13"/>
                      <a:pt x="26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0" y="25"/>
                      <a:pt x="17" y="32"/>
                      <a:pt x="10" y="35"/>
                    </a:cubicBezTo>
                    <a:cubicBezTo>
                      <a:pt x="8" y="36"/>
                      <a:pt x="7" y="36"/>
                      <a:pt x="5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8"/>
                      <a:pt x="11" y="51"/>
                      <a:pt x="12" y="55"/>
                    </a:cubicBezTo>
                    <a:cubicBezTo>
                      <a:pt x="15" y="60"/>
                      <a:pt x="13" y="65"/>
                      <a:pt x="10" y="69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8" y="77"/>
                    </a:cubicBezTo>
                    <a:cubicBezTo>
                      <a:pt x="25" y="74"/>
                      <a:pt x="33" y="77"/>
                      <a:pt x="36" y="84"/>
                    </a:cubicBezTo>
                    <a:cubicBezTo>
                      <a:pt x="36" y="86"/>
                      <a:pt x="37" y="87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7"/>
                      <a:pt x="51" y="83"/>
                      <a:pt x="55" y="82"/>
                    </a:cubicBezTo>
                    <a:cubicBezTo>
                      <a:pt x="60" y="80"/>
                      <a:pt x="66" y="81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5" y="70"/>
                      <a:pt x="78" y="62"/>
                      <a:pt x="85" y="59"/>
                    </a:cubicBezTo>
                    <a:cubicBezTo>
                      <a:pt x="87" y="59"/>
                      <a:pt x="89" y="58"/>
                      <a:pt x="90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5" y="49"/>
                      <a:pt x="95" y="49"/>
                      <a:pt x="95" y="49"/>
                    </a:cubicBezTo>
                    <a:lnTo>
                      <a:pt x="91" y="47"/>
                    </a:lnTo>
                    <a:close/>
                    <a:moveTo>
                      <a:pt x="64" y="49"/>
                    </a:moveTo>
                    <a:cubicBezTo>
                      <a:pt x="63" y="58"/>
                      <a:pt x="54" y="64"/>
                      <a:pt x="46" y="63"/>
                    </a:cubicBezTo>
                    <a:cubicBezTo>
                      <a:pt x="37" y="62"/>
                      <a:pt x="30" y="54"/>
                      <a:pt x="32" y="45"/>
                    </a:cubicBezTo>
                    <a:cubicBezTo>
                      <a:pt x="33" y="36"/>
                      <a:pt x="41" y="30"/>
                      <a:pt x="50" y="31"/>
                    </a:cubicBezTo>
                    <a:cubicBezTo>
                      <a:pt x="59" y="33"/>
                      <a:pt x="65" y="41"/>
                      <a:pt x="64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8"/>
              <p:cNvSpPr>
                <a:spLocks noChangeAspect="1" noEditPoints="1"/>
              </p:cNvSpPr>
              <p:nvPr/>
            </p:nvSpPr>
            <p:spPr bwMode="gray">
              <a:xfrm>
                <a:off x="2474061" y="5757722"/>
                <a:ext cx="112377" cy="111220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83" y="40"/>
                  </a:cxn>
                  <a:cxn ang="0">
                    <a:pos x="85" y="26"/>
                  </a:cxn>
                  <a:cxn ang="0">
                    <a:pos x="85" y="26"/>
                  </a:cxn>
                  <a:cxn ang="0">
                    <a:pos x="88" y="23"/>
                  </a:cxn>
                  <a:cxn ang="0">
                    <a:pos x="82" y="15"/>
                  </a:cxn>
                  <a:cxn ang="0">
                    <a:pos x="78" y="17"/>
                  </a:cxn>
                  <a:cxn ang="0">
                    <a:pos x="78" y="17"/>
                  </a:cxn>
                  <a:cxn ang="0">
                    <a:pos x="60" y="10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0" y="13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0" y="35"/>
                  </a:cxn>
                  <a:cxn ang="0">
                    <a:pos x="5" y="36"/>
                  </a:cxn>
                  <a:cxn ang="0">
                    <a:pos x="1" y="36"/>
                  </a:cxn>
                  <a:cxn ang="0">
                    <a:pos x="0" y="46"/>
                  </a:cxn>
                  <a:cxn ang="0">
                    <a:pos x="4" y="47"/>
                  </a:cxn>
                  <a:cxn ang="0">
                    <a:pos x="12" y="55"/>
                  </a:cxn>
                  <a:cxn ang="0">
                    <a:pos x="10" y="69"/>
                  </a:cxn>
                  <a:cxn ang="0">
                    <a:pos x="7" y="72"/>
                  </a:cxn>
                  <a:cxn ang="0">
                    <a:pos x="13" y="79"/>
                  </a:cxn>
                  <a:cxn ang="0">
                    <a:pos x="16" y="78"/>
                  </a:cxn>
                  <a:cxn ang="0">
                    <a:pos x="17" y="77"/>
                  </a:cxn>
                  <a:cxn ang="0">
                    <a:pos x="18" y="77"/>
                  </a:cxn>
                  <a:cxn ang="0">
                    <a:pos x="36" y="84"/>
                  </a:cxn>
                  <a:cxn ang="0">
                    <a:pos x="37" y="89"/>
                  </a:cxn>
                  <a:cxn ang="0">
                    <a:pos x="37" y="89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7" y="90"/>
                  </a:cxn>
                  <a:cxn ang="0">
                    <a:pos x="55" y="82"/>
                  </a:cxn>
                  <a:cxn ang="0">
                    <a:pos x="69" y="84"/>
                  </a:cxn>
                  <a:cxn ang="0">
                    <a:pos x="73" y="87"/>
                  </a:cxn>
                  <a:cxn ang="0">
                    <a:pos x="80" y="81"/>
                  </a:cxn>
                  <a:cxn ang="0">
                    <a:pos x="78" y="77"/>
                  </a:cxn>
                  <a:cxn ang="0">
                    <a:pos x="78" y="77"/>
                  </a:cxn>
                  <a:cxn ang="0">
                    <a:pos x="85" y="59"/>
                  </a:cxn>
                  <a:cxn ang="0">
                    <a:pos x="90" y="58"/>
                  </a:cxn>
                  <a:cxn ang="0">
                    <a:pos x="94" y="58"/>
                  </a:cxn>
                  <a:cxn ang="0">
                    <a:pos x="95" y="49"/>
                  </a:cxn>
                  <a:cxn ang="0">
                    <a:pos x="91" y="47"/>
                  </a:cxn>
                  <a:cxn ang="0">
                    <a:pos x="64" y="49"/>
                  </a:cxn>
                  <a:cxn ang="0">
                    <a:pos x="46" y="63"/>
                  </a:cxn>
                  <a:cxn ang="0">
                    <a:pos x="32" y="45"/>
                  </a:cxn>
                  <a:cxn ang="0">
                    <a:pos x="50" y="31"/>
                  </a:cxn>
                  <a:cxn ang="0">
                    <a:pos x="64" y="49"/>
                  </a:cxn>
                </a:cxnLst>
                <a:rect l="0" t="0" r="r" b="b"/>
                <a:pathLst>
                  <a:path w="95" h="94">
                    <a:moveTo>
                      <a:pt x="91" y="47"/>
                    </a:moveTo>
                    <a:cubicBezTo>
                      <a:pt x="88" y="46"/>
                      <a:pt x="84" y="44"/>
                      <a:pt x="83" y="40"/>
                    </a:cubicBezTo>
                    <a:cubicBezTo>
                      <a:pt x="81" y="35"/>
                      <a:pt x="82" y="30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1" y="20"/>
                      <a:pt x="63" y="17"/>
                      <a:pt x="60" y="10"/>
                    </a:cubicBezTo>
                    <a:cubicBezTo>
                      <a:pt x="59" y="9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4" y="11"/>
                      <a:pt x="40" y="13"/>
                    </a:cubicBezTo>
                    <a:cubicBezTo>
                      <a:pt x="35" y="15"/>
                      <a:pt x="29" y="13"/>
                      <a:pt x="26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0" y="25"/>
                      <a:pt x="17" y="32"/>
                      <a:pt x="10" y="35"/>
                    </a:cubicBezTo>
                    <a:cubicBezTo>
                      <a:pt x="8" y="36"/>
                      <a:pt x="7" y="36"/>
                      <a:pt x="5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8"/>
                      <a:pt x="11" y="51"/>
                      <a:pt x="12" y="55"/>
                    </a:cubicBezTo>
                    <a:cubicBezTo>
                      <a:pt x="15" y="60"/>
                      <a:pt x="13" y="65"/>
                      <a:pt x="10" y="69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8" y="77"/>
                    </a:cubicBezTo>
                    <a:cubicBezTo>
                      <a:pt x="25" y="74"/>
                      <a:pt x="33" y="77"/>
                      <a:pt x="36" y="84"/>
                    </a:cubicBezTo>
                    <a:cubicBezTo>
                      <a:pt x="36" y="86"/>
                      <a:pt x="37" y="87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7"/>
                      <a:pt x="51" y="83"/>
                      <a:pt x="55" y="82"/>
                    </a:cubicBezTo>
                    <a:cubicBezTo>
                      <a:pt x="60" y="80"/>
                      <a:pt x="66" y="81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5" y="70"/>
                      <a:pt x="78" y="62"/>
                      <a:pt x="85" y="59"/>
                    </a:cubicBezTo>
                    <a:cubicBezTo>
                      <a:pt x="87" y="59"/>
                      <a:pt x="89" y="58"/>
                      <a:pt x="90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5" y="49"/>
                      <a:pt x="95" y="49"/>
                      <a:pt x="95" y="49"/>
                    </a:cubicBezTo>
                    <a:lnTo>
                      <a:pt x="91" y="47"/>
                    </a:lnTo>
                    <a:close/>
                    <a:moveTo>
                      <a:pt x="64" y="49"/>
                    </a:moveTo>
                    <a:cubicBezTo>
                      <a:pt x="63" y="58"/>
                      <a:pt x="54" y="64"/>
                      <a:pt x="46" y="63"/>
                    </a:cubicBezTo>
                    <a:cubicBezTo>
                      <a:pt x="37" y="62"/>
                      <a:pt x="30" y="54"/>
                      <a:pt x="32" y="45"/>
                    </a:cubicBezTo>
                    <a:cubicBezTo>
                      <a:pt x="33" y="36"/>
                      <a:pt x="41" y="30"/>
                      <a:pt x="50" y="31"/>
                    </a:cubicBezTo>
                    <a:cubicBezTo>
                      <a:pt x="59" y="33"/>
                      <a:pt x="65" y="41"/>
                      <a:pt x="64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58"/>
              <p:cNvSpPr>
                <a:spLocks noChangeAspect="1" noEditPoints="1"/>
              </p:cNvSpPr>
              <p:nvPr/>
            </p:nvSpPr>
            <p:spPr bwMode="gray">
              <a:xfrm>
                <a:off x="2352188" y="5767384"/>
                <a:ext cx="112377" cy="111220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83" y="40"/>
                  </a:cxn>
                  <a:cxn ang="0">
                    <a:pos x="85" y="26"/>
                  </a:cxn>
                  <a:cxn ang="0">
                    <a:pos x="85" y="26"/>
                  </a:cxn>
                  <a:cxn ang="0">
                    <a:pos x="88" y="23"/>
                  </a:cxn>
                  <a:cxn ang="0">
                    <a:pos x="82" y="15"/>
                  </a:cxn>
                  <a:cxn ang="0">
                    <a:pos x="78" y="17"/>
                  </a:cxn>
                  <a:cxn ang="0">
                    <a:pos x="78" y="17"/>
                  </a:cxn>
                  <a:cxn ang="0">
                    <a:pos x="60" y="10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0" y="13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0" y="35"/>
                  </a:cxn>
                  <a:cxn ang="0">
                    <a:pos x="5" y="36"/>
                  </a:cxn>
                  <a:cxn ang="0">
                    <a:pos x="1" y="36"/>
                  </a:cxn>
                  <a:cxn ang="0">
                    <a:pos x="0" y="46"/>
                  </a:cxn>
                  <a:cxn ang="0">
                    <a:pos x="4" y="47"/>
                  </a:cxn>
                  <a:cxn ang="0">
                    <a:pos x="12" y="55"/>
                  </a:cxn>
                  <a:cxn ang="0">
                    <a:pos x="10" y="69"/>
                  </a:cxn>
                  <a:cxn ang="0">
                    <a:pos x="7" y="72"/>
                  </a:cxn>
                  <a:cxn ang="0">
                    <a:pos x="13" y="79"/>
                  </a:cxn>
                  <a:cxn ang="0">
                    <a:pos x="16" y="78"/>
                  </a:cxn>
                  <a:cxn ang="0">
                    <a:pos x="17" y="77"/>
                  </a:cxn>
                  <a:cxn ang="0">
                    <a:pos x="18" y="77"/>
                  </a:cxn>
                  <a:cxn ang="0">
                    <a:pos x="36" y="84"/>
                  </a:cxn>
                  <a:cxn ang="0">
                    <a:pos x="37" y="89"/>
                  </a:cxn>
                  <a:cxn ang="0">
                    <a:pos x="37" y="89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7" y="90"/>
                  </a:cxn>
                  <a:cxn ang="0">
                    <a:pos x="55" y="82"/>
                  </a:cxn>
                  <a:cxn ang="0">
                    <a:pos x="69" y="84"/>
                  </a:cxn>
                  <a:cxn ang="0">
                    <a:pos x="73" y="87"/>
                  </a:cxn>
                  <a:cxn ang="0">
                    <a:pos x="80" y="81"/>
                  </a:cxn>
                  <a:cxn ang="0">
                    <a:pos x="78" y="77"/>
                  </a:cxn>
                  <a:cxn ang="0">
                    <a:pos x="78" y="77"/>
                  </a:cxn>
                  <a:cxn ang="0">
                    <a:pos x="85" y="59"/>
                  </a:cxn>
                  <a:cxn ang="0">
                    <a:pos x="90" y="58"/>
                  </a:cxn>
                  <a:cxn ang="0">
                    <a:pos x="94" y="58"/>
                  </a:cxn>
                  <a:cxn ang="0">
                    <a:pos x="95" y="49"/>
                  </a:cxn>
                  <a:cxn ang="0">
                    <a:pos x="91" y="47"/>
                  </a:cxn>
                  <a:cxn ang="0">
                    <a:pos x="64" y="49"/>
                  </a:cxn>
                  <a:cxn ang="0">
                    <a:pos x="46" y="63"/>
                  </a:cxn>
                  <a:cxn ang="0">
                    <a:pos x="32" y="45"/>
                  </a:cxn>
                  <a:cxn ang="0">
                    <a:pos x="50" y="31"/>
                  </a:cxn>
                  <a:cxn ang="0">
                    <a:pos x="64" y="49"/>
                  </a:cxn>
                </a:cxnLst>
                <a:rect l="0" t="0" r="r" b="b"/>
                <a:pathLst>
                  <a:path w="95" h="94">
                    <a:moveTo>
                      <a:pt x="91" y="47"/>
                    </a:moveTo>
                    <a:cubicBezTo>
                      <a:pt x="88" y="46"/>
                      <a:pt x="84" y="44"/>
                      <a:pt x="83" y="40"/>
                    </a:cubicBezTo>
                    <a:cubicBezTo>
                      <a:pt x="81" y="35"/>
                      <a:pt x="82" y="30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1" y="20"/>
                      <a:pt x="63" y="17"/>
                      <a:pt x="60" y="10"/>
                    </a:cubicBezTo>
                    <a:cubicBezTo>
                      <a:pt x="59" y="9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4" y="11"/>
                      <a:pt x="40" y="13"/>
                    </a:cubicBezTo>
                    <a:cubicBezTo>
                      <a:pt x="35" y="15"/>
                      <a:pt x="29" y="13"/>
                      <a:pt x="26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0" y="25"/>
                      <a:pt x="17" y="32"/>
                      <a:pt x="10" y="35"/>
                    </a:cubicBezTo>
                    <a:cubicBezTo>
                      <a:pt x="8" y="36"/>
                      <a:pt x="7" y="36"/>
                      <a:pt x="5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8"/>
                      <a:pt x="11" y="51"/>
                      <a:pt x="12" y="55"/>
                    </a:cubicBezTo>
                    <a:cubicBezTo>
                      <a:pt x="15" y="60"/>
                      <a:pt x="13" y="65"/>
                      <a:pt x="10" y="69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8" y="77"/>
                    </a:cubicBezTo>
                    <a:cubicBezTo>
                      <a:pt x="25" y="74"/>
                      <a:pt x="33" y="77"/>
                      <a:pt x="36" y="84"/>
                    </a:cubicBezTo>
                    <a:cubicBezTo>
                      <a:pt x="36" y="86"/>
                      <a:pt x="37" y="87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7"/>
                      <a:pt x="51" y="83"/>
                      <a:pt x="55" y="82"/>
                    </a:cubicBezTo>
                    <a:cubicBezTo>
                      <a:pt x="60" y="80"/>
                      <a:pt x="66" y="81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5" y="70"/>
                      <a:pt x="78" y="62"/>
                      <a:pt x="85" y="59"/>
                    </a:cubicBezTo>
                    <a:cubicBezTo>
                      <a:pt x="87" y="59"/>
                      <a:pt x="89" y="58"/>
                      <a:pt x="90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5" y="49"/>
                      <a:pt x="95" y="49"/>
                      <a:pt x="95" y="49"/>
                    </a:cubicBezTo>
                    <a:lnTo>
                      <a:pt x="91" y="47"/>
                    </a:lnTo>
                    <a:close/>
                    <a:moveTo>
                      <a:pt x="64" y="49"/>
                    </a:moveTo>
                    <a:cubicBezTo>
                      <a:pt x="63" y="58"/>
                      <a:pt x="54" y="64"/>
                      <a:pt x="46" y="63"/>
                    </a:cubicBezTo>
                    <a:cubicBezTo>
                      <a:pt x="37" y="62"/>
                      <a:pt x="30" y="54"/>
                      <a:pt x="32" y="45"/>
                    </a:cubicBezTo>
                    <a:cubicBezTo>
                      <a:pt x="33" y="36"/>
                      <a:pt x="41" y="30"/>
                      <a:pt x="50" y="31"/>
                    </a:cubicBezTo>
                    <a:cubicBezTo>
                      <a:pt x="59" y="33"/>
                      <a:pt x="65" y="41"/>
                      <a:pt x="64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Freeform 39"/>
            <p:cNvSpPr>
              <a:spLocks noChangeAspect="1"/>
            </p:cNvSpPr>
            <p:nvPr/>
          </p:nvSpPr>
          <p:spPr bwMode="gray">
            <a:xfrm>
              <a:off x="6113219" y="4411735"/>
              <a:ext cx="449823" cy="208102"/>
            </a:xfrm>
            <a:custGeom>
              <a:avLst/>
              <a:gdLst/>
              <a:ahLst/>
              <a:cxnLst>
                <a:cxn ang="0">
                  <a:pos x="117" y="19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1" y="20"/>
                </a:cxn>
                <a:cxn ang="0">
                  <a:pos x="1" y="21"/>
                </a:cxn>
                <a:cxn ang="0">
                  <a:pos x="24" y="29"/>
                </a:cxn>
                <a:cxn ang="0">
                  <a:pos x="24" y="46"/>
                </a:cxn>
                <a:cxn ang="0">
                  <a:pos x="42" y="46"/>
                </a:cxn>
                <a:cxn ang="0">
                  <a:pos x="58" y="54"/>
                </a:cxn>
                <a:cxn ang="0">
                  <a:pos x="59" y="54"/>
                </a:cxn>
                <a:cxn ang="0">
                  <a:pos x="75" y="46"/>
                </a:cxn>
                <a:cxn ang="0">
                  <a:pos x="92" y="45"/>
                </a:cxn>
                <a:cxn ang="0">
                  <a:pos x="92" y="30"/>
                </a:cxn>
                <a:cxn ang="0">
                  <a:pos x="101" y="26"/>
                </a:cxn>
                <a:cxn ang="0">
                  <a:pos x="101" y="30"/>
                </a:cxn>
                <a:cxn ang="0">
                  <a:pos x="99" y="33"/>
                </a:cxn>
                <a:cxn ang="0">
                  <a:pos x="100" y="36"/>
                </a:cxn>
                <a:cxn ang="0">
                  <a:pos x="98" y="52"/>
                </a:cxn>
                <a:cxn ang="0">
                  <a:pos x="107" y="52"/>
                </a:cxn>
                <a:cxn ang="0">
                  <a:pos x="105" y="36"/>
                </a:cxn>
                <a:cxn ang="0">
                  <a:pos x="106" y="33"/>
                </a:cxn>
                <a:cxn ang="0">
                  <a:pos x="104" y="30"/>
                </a:cxn>
                <a:cxn ang="0">
                  <a:pos x="104" y="25"/>
                </a:cxn>
                <a:cxn ang="0">
                  <a:pos x="117" y="21"/>
                </a:cxn>
                <a:cxn ang="0">
                  <a:pos x="117" y="19"/>
                </a:cxn>
              </a:cxnLst>
              <a:rect l="0" t="0" r="r" b="b"/>
              <a:pathLst>
                <a:path w="118" h="54">
                  <a:moveTo>
                    <a:pt x="117" y="19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58" y="0"/>
                    <a:pt x="57" y="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34" y="44"/>
                    <a:pt x="42" y="46"/>
                  </a:cubicBezTo>
                  <a:cubicBezTo>
                    <a:pt x="49" y="48"/>
                    <a:pt x="55" y="51"/>
                    <a:pt x="58" y="54"/>
                  </a:cubicBezTo>
                  <a:cubicBezTo>
                    <a:pt x="58" y="54"/>
                    <a:pt x="59" y="54"/>
                    <a:pt x="59" y="54"/>
                  </a:cubicBezTo>
                  <a:cubicBezTo>
                    <a:pt x="62" y="51"/>
                    <a:pt x="68" y="48"/>
                    <a:pt x="75" y="46"/>
                  </a:cubicBezTo>
                  <a:cubicBezTo>
                    <a:pt x="81" y="44"/>
                    <a:pt x="88" y="44"/>
                    <a:pt x="92" y="45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1"/>
                    <a:pt x="99" y="32"/>
                    <a:pt x="99" y="33"/>
                  </a:cubicBezTo>
                  <a:cubicBezTo>
                    <a:pt x="99" y="34"/>
                    <a:pt x="100" y="35"/>
                    <a:pt x="100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5"/>
                    <a:pt x="106" y="34"/>
                    <a:pt x="106" y="33"/>
                  </a:cubicBezTo>
                  <a:cubicBezTo>
                    <a:pt x="106" y="32"/>
                    <a:pt x="105" y="31"/>
                    <a:pt x="104" y="30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8" y="20"/>
                    <a:pt x="118" y="20"/>
                    <a:pt x="117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85"/>
            <p:cNvSpPr/>
            <p:nvPr/>
          </p:nvSpPr>
          <p:spPr bwMode="gray">
            <a:xfrm rot="19236591">
              <a:off x="2727714" y="2925660"/>
              <a:ext cx="415174" cy="381577"/>
            </a:xfrm>
            <a:custGeom>
              <a:avLst/>
              <a:gdLst>
                <a:gd name="connsiteX0" fmla="*/ 869950 w 1073150"/>
                <a:gd name="connsiteY0" fmla="*/ 523875 h 1187450"/>
                <a:gd name="connsiteX1" fmla="*/ 796925 w 1073150"/>
                <a:gd name="connsiteY1" fmla="*/ 434975 h 1187450"/>
                <a:gd name="connsiteX2" fmla="*/ 749300 w 1073150"/>
                <a:gd name="connsiteY2" fmla="*/ 365125 h 1187450"/>
                <a:gd name="connsiteX3" fmla="*/ 666750 w 1073150"/>
                <a:gd name="connsiteY3" fmla="*/ 257175 h 1187450"/>
                <a:gd name="connsiteX4" fmla="*/ 615950 w 1073150"/>
                <a:gd name="connsiteY4" fmla="*/ 184150 h 1187450"/>
                <a:gd name="connsiteX5" fmla="*/ 504825 w 1073150"/>
                <a:gd name="connsiteY5" fmla="*/ 41275 h 1187450"/>
                <a:gd name="connsiteX6" fmla="*/ 428625 w 1073150"/>
                <a:gd name="connsiteY6" fmla="*/ 0 h 1187450"/>
                <a:gd name="connsiteX7" fmla="*/ 377825 w 1073150"/>
                <a:gd name="connsiteY7" fmla="*/ 3175 h 1187450"/>
                <a:gd name="connsiteX8" fmla="*/ 539750 w 1073150"/>
                <a:gd name="connsiteY8" fmla="*/ 384175 h 1187450"/>
                <a:gd name="connsiteX9" fmla="*/ 482600 w 1073150"/>
                <a:gd name="connsiteY9" fmla="*/ 542925 h 1187450"/>
                <a:gd name="connsiteX10" fmla="*/ 215900 w 1073150"/>
                <a:gd name="connsiteY10" fmla="*/ 552450 h 1187450"/>
                <a:gd name="connsiteX11" fmla="*/ 85725 w 1073150"/>
                <a:gd name="connsiteY11" fmla="*/ 393700 h 1187450"/>
                <a:gd name="connsiteX12" fmla="*/ 0 w 1073150"/>
                <a:gd name="connsiteY12" fmla="*/ 374650 h 1187450"/>
                <a:gd name="connsiteX13" fmla="*/ 53975 w 1073150"/>
                <a:gd name="connsiteY13" fmla="*/ 568325 h 1187450"/>
                <a:gd name="connsiteX14" fmla="*/ 50800 w 1073150"/>
                <a:gd name="connsiteY14" fmla="*/ 619125 h 1187450"/>
                <a:gd name="connsiteX15" fmla="*/ 9525 w 1073150"/>
                <a:gd name="connsiteY15" fmla="*/ 806450 h 1187450"/>
                <a:gd name="connsiteX16" fmla="*/ 88900 w 1073150"/>
                <a:gd name="connsiteY16" fmla="*/ 796925 h 1187450"/>
                <a:gd name="connsiteX17" fmla="*/ 212725 w 1073150"/>
                <a:gd name="connsiteY17" fmla="*/ 615950 h 1187450"/>
                <a:gd name="connsiteX18" fmla="*/ 460375 w 1073150"/>
                <a:gd name="connsiteY18" fmla="*/ 638175 h 1187450"/>
                <a:gd name="connsiteX19" fmla="*/ 536575 w 1073150"/>
                <a:gd name="connsiteY19" fmla="*/ 822325 h 1187450"/>
                <a:gd name="connsiteX20" fmla="*/ 390525 w 1073150"/>
                <a:gd name="connsiteY20" fmla="*/ 1187450 h 1187450"/>
                <a:gd name="connsiteX21" fmla="*/ 536575 w 1073150"/>
                <a:gd name="connsiteY21" fmla="*/ 1111250 h 1187450"/>
                <a:gd name="connsiteX22" fmla="*/ 612775 w 1073150"/>
                <a:gd name="connsiteY22" fmla="*/ 996950 h 1187450"/>
                <a:gd name="connsiteX23" fmla="*/ 663575 w 1073150"/>
                <a:gd name="connsiteY23" fmla="*/ 930275 h 1187450"/>
                <a:gd name="connsiteX24" fmla="*/ 746125 w 1073150"/>
                <a:gd name="connsiteY24" fmla="*/ 815975 h 1187450"/>
                <a:gd name="connsiteX25" fmla="*/ 803275 w 1073150"/>
                <a:gd name="connsiteY25" fmla="*/ 749300 h 1187450"/>
                <a:gd name="connsiteX26" fmla="*/ 869950 w 1073150"/>
                <a:gd name="connsiteY26" fmla="*/ 650875 h 1187450"/>
                <a:gd name="connsiteX27" fmla="*/ 1069975 w 1073150"/>
                <a:gd name="connsiteY27" fmla="*/ 641350 h 1187450"/>
                <a:gd name="connsiteX28" fmla="*/ 1073150 w 1073150"/>
                <a:gd name="connsiteY28" fmla="*/ 542925 h 1187450"/>
                <a:gd name="connsiteX29" fmla="*/ 869950 w 1073150"/>
                <a:gd name="connsiteY29" fmla="*/ 523875 h 1187450"/>
                <a:gd name="connsiteX0" fmla="*/ 869950 w 1174048"/>
                <a:gd name="connsiteY0" fmla="*/ 523875 h 1187450"/>
                <a:gd name="connsiteX1" fmla="*/ 796925 w 1174048"/>
                <a:gd name="connsiteY1" fmla="*/ 434975 h 1187450"/>
                <a:gd name="connsiteX2" fmla="*/ 749300 w 1174048"/>
                <a:gd name="connsiteY2" fmla="*/ 365125 h 1187450"/>
                <a:gd name="connsiteX3" fmla="*/ 666750 w 1174048"/>
                <a:gd name="connsiteY3" fmla="*/ 257175 h 1187450"/>
                <a:gd name="connsiteX4" fmla="*/ 615950 w 1174048"/>
                <a:gd name="connsiteY4" fmla="*/ 184150 h 1187450"/>
                <a:gd name="connsiteX5" fmla="*/ 504825 w 1174048"/>
                <a:gd name="connsiteY5" fmla="*/ 41275 h 1187450"/>
                <a:gd name="connsiteX6" fmla="*/ 428625 w 1174048"/>
                <a:gd name="connsiteY6" fmla="*/ 0 h 1187450"/>
                <a:gd name="connsiteX7" fmla="*/ 377825 w 1174048"/>
                <a:gd name="connsiteY7" fmla="*/ 3175 h 1187450"/>
                <a:gd name="connsiteX8" fmla="*/ 539750 w 1174048"/>
                <a:gd name="connsiteY8" fmla="*/ 384175 h 1187450"/>
                <a:gd name="connsiteX9" fmla="*/ 482600 w 1174048"/>
                <a:gd name="connsiteY9" fmla="*/ 542925 h 1187450"/>
                <a:gd name="connsiteX10" fmla="*/ 215900 w 1174048"/>
                <a:gd name="connsiteY10" fmla="*/ 552450 h 1187450"/>
                <a:gd name="connsiteX11" fmla="*/ 85725 w 1174048"/>
                <a:gd name="connsiteY11" fmla="*/ 393700 h 1187450"/>
                <a:gd name="connsiteX12" fmla="*/ 0 w 1174048"/>
                <a:gd name="connsiteY12" fmla="*/ 374650 h 1187450"/>
                <a:gd name="connsiteX13" fmla="*/ 53975 w 1174048"/>
                <a:gd name="connsiteY13" fmla="*/ 568325 h 1187450"/>
                <a:gd name="connsiteX14" fmla="*/ 50800 w 1174048"/>
                <a:gd name="connsiteY14" fmla="*/ 619125 h 1187450"/>
                <a:gd name="connsiteX15" fmla="*/ 9525 w 1174048"/>
                <a:gd name="connsiteY15" fmla="*/ 806450 h 1187450"/>
                <a:gd name="connsiteX16" fmla="*/ 88900 w 1174048"/>
                <a:gd name="connsiteY16" fmla="*/ 796925 h 1187450"/>
                <a:gd name="connsiteX17" fmla="*/ 212725 w 1174048"/>
                <a:gd name="connsiteY17" fmla="*/ 615950 h 1187450"/>
                <a:gd name="connsiteX18" fmla="*/ 460375 w 1174048"/>
                <a:gd name="connsiteY18" fmla="*/ 638175 h 1187450"/>
                <a:gd name="connsiteX19" fmla="*/ 536575 w 1174048"/>
                <a:gd name="connsiteY19" fmla="*/ 822325 h 1187450"/>
                <a:gd name="connsiteX20" fmla="*/ 390525 w 1174048"/>
                <a:gd name="connsiteY20" fmla="*/ 1187450 h 1187450"/>
                <a:gd name="connsiteX21" fmla="*/ 536575 w 1174048"/>
                <a:gd name="connsiteY21" fmla="*/ 1111250 h 1187450"/>
                <a:gd name="connsiteX22" fmla="*/ 612775 w 1174048"/>
                <a:gd name="connsiteY22" fmla="*/ 996950 h 1187450"/>
                <a:gd name="connsiteX23" fmla="*/ 663575 w 1174048"/>
                <a:gd name="connsiteY23" fmla="*/ 930275 h 1187450"/>
                <a:gd name="connsiteX24" fmla="*/ 746125 w 1174048"/>
                <a:gd name="connsiteY24" fmla="*/ 815975 h 1187450"/>
                <a:gd name="connsiteX25" fmla="*/ 803275 w 1174048"/>
                <a:gd name="connsiteY25" fmla="*/ 749300 h 1187450"/>
                <a:gd name="connsiteX26" fmla="*/ 869950 w 1174048"/>
                <a:gd name="connsiteY26" fmla="*/ 650875 h 1187450"/>
                <a:gd name="connsiteX27" fmla="*/ 1069975 w 1174048"/>
                <a:gd name="connsiteY27" fmla="*/ 641350 h 1187450"/>
                <a:gd name="connsiteX28" fmla="*/ 1073150 w 1174048"/>
                <a:gd name="connsiteY28" fmla="*/ 542925 h 1187450"/>
                <a:gd name="connsiteX29" fmla="*/ 869950 w 1174048"/>
                <a:gd name="connsiteY29" fmla="*/ 523875 h 1187450"/>
                <a:gd name="connsiteX0" fmla="*/ 869950 w 1203659"/>
                <a:gd name="connsiteY0" fmla="*/ 523875 h 1187450"/>
                <a:gd name="connsiteX1" fmla="*/ 796925 w 1203659"/>
                <a:gd name="connsiteY1" fmla="*/ 434975 h 1187450"/>
                <a:gd name="connsiteX2" fmla="*/ 749300 w 1203659"/>
                <a:gd name="connsiteY2" fmla="*/ 365125 h 1187450"/>
                <a:gd name="connsiteX3" fmla="*/ 666750 w 1203659"/>
                <a:gd name="connsiteY3" fmla="*/ 257175 h 1187450"/>
                <a:gd name="connsiteX4" fmla="*/ 615950 w 1203659"/>
                <a:gd name="connsiteY4" fmla="*/ 184150 h 1187450"/>
                <a:gd name="connsiteX5" fmla="*/ 504825 w 1203659"/>
                <a:gd name="connsiteY5" fmla="*/ 41275 h 1187450"/>
                <a:gd name="connsiteX6" fmla="*/ 428625 w 1203659"/>
                <a:gd name="connsiteY6" fmla="*/ 0 h 1187450"/>
                <a:gd name="connsiteX7" fmla="*/ 377825 w 1203659"/>
                <a:gd name="connsiteY7" fmla="*/ 3175 h 1187450"/>
                <a:gd name="connsiteX8" fmla="*/ 539750 w 1203659"/>
                <a:gd name="connsiteY8" fmla="*/ 384175 h 1187450"/>
                <a:gd name="connsiteX9" fmla="*/ 482600 w 1203659"/>
                <a:gd name="connsiteY9" fmla="*/ 542925 h 1187450"/>
                <a:gd name="connsiteX10" fmla="*/ 215900 w 1203659"/>
                <a:gd name="connsiteY10" fmla="*/ 552450 h 1187450"/>
                <a:gd name="connsiteX11" fmla="*/ 85725 w 1203659"/>
                <a:gd name="connsiteY11" fmla="*/ 393700 h 1187450"/>
                <a:gd name="connsiteX12" fmla="*/ 0 w 1203659"/>
                <a:gd name="connsiteY12" fmla="*/ 374650 h 1187450"/>
                <a:gd name="connsiteX13" fmla="*/ 53975 w 1203659"/>
                <a:gd name="connsiteY13" fmla="*/ 568325 h 1187450"/>
                <a:gd name="connsiteX14" fmla="*/ 50800 w 1203659"/>
                <a:gd name="connsiteY14" fmla="*/ 619125 h 1187450"/>
                <a:gd name="connsiteX15" fmla="*/ 9525 w 1203659"/>
                <a:gd name="connsiteY15" fmla="*/ 806450 h 1187450"/>
                <a:gd name="connsiteX16" fmla="*/ 88900 w 1203659"/>
                <a:gd name="connsiteY16" fmla="*/ 796925 h 1187450"/>
                <a:gd name="connsiteX17" fmla="*/ 212725 w 1203659"/>
                <a:gd name="connsiteY17" fmla="*/ 615950 h 1187450"/>
                <a:gd name="connsiteX18" fmla="*/ 460375 w 1203659"/>
                <a:gd name="connsiteY18" fmla="*/ 638175 h 1187450"/>
                <a:gd name="connsiteX19" fmla="*/ 536575 w 1203659"/>
                <a:gd name="connsiteY19" fmla="*/ 822325 h 1187450"/>
                <a:gd name="connsiteX20" fmla="*/ 390525 w 1203659"/>
                <a:gd name="connsiteY20" fmla="*/ 1187450 h 1187450"/>
                <a:gd name="connsiteX21" fmla="*/ 536575 w 1203659"/>
                <a:gd name="connsiteY21" fmla="*/ 1111250 h 1187450"/>
                <a:gd name="connsiteX22" fmla="*/ 612775 w 1203659"/>
                <a:gd name="connsiteY22" fmla="*/ 996950 h 1187450"/>
                <a:gd name="connsiteX23" fmla="*/ 663575 w 1203659"/>
                <a:gd name="connsiteY23" fmla="*/ 930275 h 1187450"/>
                <a:gd name="connsiteX24" fmla="*/ 746125 w 1203659"/>
                <a:gd name="connsiteY24" fmla="*/ 815975 h 1187450"/>
                <a:gd name="connsiteX25" fmla="*/ 803275 w 1203659"/>
                <a:gd name="connsiteY25" fmla="*/ 749300 h 1187450"/>
                <a:gd name="connsiteX26" fmla="*/ 869950 w 1203659"/>
                <a:gd name="connsiteY26" fmla="*/ 650875 h 1187450"/>
                <a:gd name="connsiteX27" fmla="*/ 1069975 w 1203659"/>
                <a:gd name="connsiteY27" fmla="*/ 641350 h 1187450"/>
                <a:gd name="connsiteX28" fmla="*/ 1073150 w 1203659"/>
                <a:gd name="connsiteY28" fmla="*/ 542925 h 1187450"/>
                <a:gd name="connsiteX29" fmla="*/ 869950 w 1203659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5003" h="1187450">
                  <a:moveTo>
                    <a:pt x="869950" y="523875"/>
                  </a:moveTo>
                  <a:lnTo>
                    <a:pt x="796925" y="434975"/>
                  </a:lnTo>
                  <a:cubicBezTo>
                    <a:pt x="869950" y="383117"/>
                    <a:pt x="784225" y="353483"/>
                    <a:pt x="749300" y="365125"/>
                  </a:cubicBezTo>
                  <a:lnTo>
                    <a:pt x="666750" y="257175"/>
                  </a:lnTo>
                  <a:cubicBezTo>
                    <a:pt x="729192" y="201083"/>
                    <a:pt x="693208" y="183092"/>
                    <a:pt x="615950" y="184150"/>
                  </a:cubicBezTo>
                  <a:lnTo>
                    <a:pt x="504825" y="41275"/>
                  </a:lnTo>
                  <a:cubicBezTo>
                    <a:pt x="466725" y="5292"/>
                    <a:pt x="454025" y="13758"/>
                    <a:pt x="428625" y="0"/>
                  </a:cubicBezTo>
                  <a:lnTo>
                    <a:pt x="377825" y="3175"/>
                  </a:lnTo>
                  <a:lnTo>
                    <a:pt x="539750" y="384175"/>
                  </a:lnTo>
                  <a:cubicBezTo>
                    <a:pt x="552450" y="443442"/>
                    <a:pt x="622300" y="515408"/>
                    <a:pt x="482600" y="542925"/>
                  </a:cubicBezTo>
                  <a:lnTo>
                    <a:pt x="215900" y="552450"/>
                  </a:lnTo>
                  <a:lnTo>
                    <a:pt x="85725" y="393700"/>
                  </a:lnTo>
                  <a:lnTo>
                    <a:pt x="0" y="374650"/>
                  </a:lnTo>
                  <a:lnTo>
                    <a:pt x="53975" y="568325"/>
                  </a:lnTo>
                  <a:cubicBezTo>
                    <a:pt x="14817" y="582083"/>
                    <a:pt x="4233" y="599017"/>
                    <a:pt x="50800" y="619125"/>
                  </a:cubicBezTo>
                  <a:lnTo>
                    <a:pt x="9525" y="806450"/>
                  </a:lnTo>
                  <a:lnTo>
                    <a:pt x="88900" y="796925"/>
                  </a:lnTo>
                  <a:lnTo>
                    <a:pt x="215900" y="635000"/>
                  </a:lnTo>
                  <a:lnTo>
                    <a:pt x="460375" y="638175"/>
                  </a:lnTo>
                  <a:cubicBezTo>
                    <a:pt x="565150" y="670983"/>
                    <a:pt x="603250" y="646642"/>
                    <a:pt x="536575" y="822325"/>
                  </a:cubicBezTo>
                  <a:lnTo>
                    <a:pt x="390525" y="1187450"/>
                  </a:lnTo>
                  <a:cubicBezTo>
                    <a:pt x="439208" y="1162050"/>
                    <a:pt x="452967" y="1231900"/>
                    <a:pt x="536575" y="1111250"/>
                  </a:cubicBezTo>
                  <a:lnTo>
                    <a:pt x="612775" y="996950"/>
                  </a:lnTo>
                  <a:cubicBezTo>
                    <a:pt x="721783" y="1003300"/>
                    <a:pt x="710142" y="955675"/>
                    <a:pt x="663575" y="930275"/>
                  </a:cubicBezTo>
                  <a:lnTo>
                    <a:pt x="746125" y="815975"/>
                  </a:lnTo>
                  <a:cubicBezTo>
                    <a:pt x="838200" y="822325"/>
                    <a:pt x="841375" y="800100"/>
                    <a:pt x="803275" y="749300"/>
                  </a:cubicBezTo>
                  <a:lnTo>
                    <a:pt x="869950" y="650875"/>
                  </a:lnTo>
                  <a:cubicBezTo>
                    <a:pt x="936625" y="647700"/>
                    <a:pt x="987425" y="663575"/>
                    <a:pt x="1069975" y="641350"/>
                  </a:cubicBezTo>
                  <a:cubicBezTo>
                    <a:pt x="1305983" y="605367"/>
                    <a:pt x="1183217" y="569383"/>
                    <a:pt x="1073150" y="542925"/>
                  </a:cubicBezTo>
                  <a:cubicBezTo>
                    <a:pt x="992717" y="527050"/>
                    <a:pt x="909108" y="542925"/>
                    <a:pt x="869950" y="52387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Freeform 30"/>
            <p:cNvSpPr>
              <a:spLocks noChangeAspect="1" noEditPoints="1"/>
            </p:cNvSpPr>
            <p:nvPr/>
          </p:nvSpPr>
          <p:spPr bwMode="gray">
            <a:xfrm>
              <a:off x="3692335" y="2061347"/>
              <a:ext cx="286997" cy="302189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66" y="3"/>
                </a:cxn>
                <a:cxn ang="0">
                  <a:pos x="62" y="7"/>
                </a:cxn>
                <a:cxn ang="0">
                  <a:pos x="38" y="29"/>
                </a:cxn>
                <a:cxn ang="0">
                  <a:pos x="36" y="55"/>
                </a:cxn>
                <a:cxn ang="0">
                  <a:pos x="44" y="60"/>
                </a:cxn>
                <a:cxn ang="0">
                  <a:pos x="47" y="50"/>
                </a:cxn>
                <a:cxn ang="0">
                  <a:pos x="47" y="50"/>
                </a:cxn>
                <a:cxn ang="0">
                  <a:pos x="45" y="47"/>
                </a:cxn>
                <a:cxn ang="0">
                  <a:pos x="46" y="37"/>
                </a:cxn>
                <a:cxn ang="0">
                  <a:pos x="72" y="13"/>
                </a:cxn>
                <a:cxn ang="0">
                  <a:pos x="79" y="14"/>
                </a:cxn>
                <a:cxn ang="0">
                  <a:pos x="79" y="14"/>
                </a:cxn>
                <a:cxn ang="0">
                  <a:pos x="84" y="21"/>
                </a:cxn>
                <a:cxn ang="0">
                  <a:pos x="69" y="38"/>
                </a:cxn>
                <a:cxn ang="0">
                  <a:pos x="77" y="46"/>
                </a:cxn>
                <a:cxn ang="0">
                  <a:pos x="93" y="30"/>
                </a:cxn>
                <a:cxn ang="0">
                  <a:pos x="91" y="9"/>
                </a:cxn>
                <a:cxn ang="0">
                  <a:pos x="51" y="37"/>
                </a:cxn>
                <a:cxn ang="0">
                  <a:pos x="54" y="49"/>
                </a:cxn>
                <a:cxn ang="0">
                  <a:pos x="53" y="62"/>
                </a:cxn>
                <a:cxn ang="0">
                  <a:pos x="24" y="87"/>
                </a:cxn>
                <a:cxn ang="0">
                  <a:pos x="16" y="86"/>
                </a:cxn>
                <a:cxn ang="0">
                  <a:pos x="16" y="85"/>
                </a:cxn>
                <a:cxn ang="0">
                  <a:pos x="13" y="82"/>
                </a:cxn>
                <a:cxn ang="0">
                  <a:pos x="12" y="75"/>
                </a:cxn>
                <a:cxn ang="0">
                  <a:pos x="29" y="52"/>
                </a:cxn>
                <a:cxn ang="0">
                  <a:pos x="3" y="67"/>
                </a:cxn>
                <a:cxn ang="0">
                  <a:pos x="0" y="77"/>
                </a:cxn>
                <a:cxn ang="0">
                  <a:pos x="9" y="94"/>
                </a:cxn>
                <a:cxn ang="0">
                  <a:pos x="21" y="100"/>
                </a:cxn>
                <a:cxn ang="0">
                  <a:pos x="35" y="93"/>
                </a:cxn>
                <a:cxn ang="0">
                  <a:pos x="61" y="70"/>
                </a:cxn>
                <a:cxn ang="0">
                  <a:pos x="68" y="56"/>
                </a:cxn>
                <a:cxn ang="0">
                  <a:pos x="59" y="37"/>
                </a:cxn>
              </a:cxnLst>
              <a:rect l="0" t="0" r="r" b="b"/>
              <a:pathLst>
                <a:path w="95" h="100">
                  <a:moveTo>
                    <a:pt x="91" y="9"/>
                  </a:moveTo>
                  <a:cubicBezTo>
                    <a:pt x="89" y="7"/>
                    <a:pt x="87" y="6"/>
                    <a:pt x="87" y="5"/>
                  </a:cubicBezTo>
                  <a:cubicBezTo>
                    <a:pt x="83" y="2"/>
                    <a:pt x="79" y="0"/>
                    <a:pt x="75" y="0"/>
                  </a:cubicBezTo>
                  <a:cubicBezTo>
                    <a:pt x="71" y="0"/>
                    <a:pt x="68" y="2"/>
                    <a:pt x="66" y="3"/>
                  </a:cubicBezTo>
                  <a:cubicBezTo>
                    <a:pt x="64" y="5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4" y="33"/>
                    <a:pt x="32" y="38"/>
                    <a:pt x="32" y="43"/>
                  </a:cubicBezTo>
                  <a:cubicBezTo>
                    <a:pt x="32" y="48"/>
                    <a:pt x="34" y="52"/>
                    <a:pt x="36" y="55"/>
                  </a:cubicBezTo>
                  <a:cubicBezTo>
                    <a:pt x="38" y="57"/>
                    <a:pt x="40" y="59"/>
                    <a:pt x="40" y="59"/>
                  </a:cubicBezTo>
                  <a:cubicBezTo>
                    <a:pt x="41" y="60"/>
                    <a:pt x="43" y="60"/>
                    <a:pt x="44" y="60"/>
                  </a:cubicBezTo>
                  <a:cubicBezTo>
                    <a:pt x="45" y="60"/>
                    <a:pt x="47" y="59"/>
                    <a:pt x="48" y="58"/>
                  </a:cubicBezTo>
                  <a:cubicBezTo>
                    <a:pt x="50" y="55"/>
                    <a:pt x="50" y="52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49"/>
                    <a:pt x="46" y="49"/>
                    <a:pt x="45" y="47"/>
                  </a:cubicBezTo>
                  <a:cubicBezTo>
                    <a:pt x="44" y="46"/>
                    <a:pt x="43" y="44"/>
                    <a:pt x="43" y="43"/>
                  </a:cubicBezTo>
                  <a:cubicBezTo>
                    <a:pt x="43" y="41"/>
                    <a:pt x="44" y="40"/>
                    <a:pt x="46" y="37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0" y="14"/>
                    <a:pt x="71" y="13"/>
                    <a:pt x="72" y="13"/>
                  </a:cubicBezTo>
                  <a:cubicBezTo>
                    <a:pt x="73" y="12"/>
                    <a:pt x="74" y="12"/>
                    <a:pt x="75" y="12"/>
                  </a:cubicBezTo>
                  <a:cubicBezTo>
                    <a:pt x="76" y="12"/>
                    <a:pt x="77" y="12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1" y="15"/>
                    <a:pt x="82" y="17"/>
                  </a:cubicBezTo>
                  <a:cubicBezTo>
                    <a:pt x="83" y="18"/>
                    <a:pt x="84" y="20"/>
                    <a:pt x="84" y="21"/>
                  </a:cubicBezTo>
                  <a:cubicBezTo>
                    <a:pt x="84" y="22"/>
                    <a:pt x="84" y="22"/>
                    <a:pt x="84" y="23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0"/>
                    <a:pt x="66" y="43"/>
                    <a:pt x="69" y="46"/>
                  </a:cubicBezTo>
                  <a:cubicBezTo>
                    <a:pt x="71" y="48"/>
                    <a:pt x="74" y="48"/>
                    <a:pt x="77" y="4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4" y="27"/>
                    <a:pt x="95" y="24"/>
                    <a:pt x="95" y="21"/>
                  </a:cubicBezTo>
                  <a:cubicBezTo>
                    <a:pt x="95" y="16"/>
                    <a:pt x="93" y="12"/>
                    <a:pt x="91" y="9"/>
                  </a:cubicBezTo>
                  <a:close/>
                  <a:moveTo>
                    <a:pt x="59" y="37"/>
                  </a:moveTo>
                  <a:cubicBezTo>
                    <a:pt x="57" y="35"/>
                    <a:pt x="53" y="35"/>
                    <a:pt x="51" y="37"/>
                  </a:cubicBezTo>
                  <a:cubicBezTo>
                    <a:pt x="49" y="40"/>
                    <a:pt x="49" y="43"/>
                    <a:pt x="51" y="45"/>
                  </a:cubicBezTo>
                  <a:cubicBezTo>
                    <a:pt x="51" y="46"/>
                    <a:pt x="53" y="47"/>
                    <a:pt x="54" y="49"/>
                  </a:cubicBezTo>
                  <a:cubicBezTo>
                    <a:pt x="55" y="51"/>
                    <a:pt x="56" y="54"/>
                    <a:pt x="56" y="56"/>
                  </a:cubicBezTo>
                  <a:cubicBezTo>
                    <a:pt x="56" y="58"/>
                    <a:pt x="56" y="60"/>
                    <a:pt x="53" y="62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7" y="85"/>
                    <a:pt x="26" y="86"/>
                    <a:pt x="24" y="87"/>
                  </a:cubicBezTo>
                  <a:cubicBezTo>
                    <a:pt x="23" y="88"/>
                    <a:pt x="22" y="88"/>
                    <a:pt x="21" y="88"/>
                  </a:cubicBezTo>
                  <a:cubicBezTo>
                    <a:pt x="20" y="88"/>
                    <a:pt x="19" y="88"/>
                    <a:pt x="16" y="86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4" y="84"/>
                    <a:pt x="13" y="82"/>
                  </a:cubicBezTo>
                  <a:cubicBezTo>
                    <a:pt x="12" y="81"/>
                    <a:pt x="11" y="79"/>
                    <a:pt x="11" y="77"/>
                  </a:cubicBezTo>
                  <a:cubicBezTo>
                    <a:pt x="11" y="77"/>
                    <a:pt x="11" y="76"/>
                    <a:pt x="12" y="75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1" y="58"/>
                    <a:pt x="31" y="54"/>
                    <a:pt x="29" y="52"/>
                  </a:cubicBezTo>
                  <a:cubicBezTo>
                    <a:pt x="27" y="49"/>
                    <a:pt x="23" y="49"/>
                    <a:pt x="21" y="5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71"/>
                    <a:pt x="0" y="74"/>
                    <a:pt x="0" y="77"/>
                  </a:cubicBezTo>
                  <a:cubicBezTo>
                    <a:pt x="0" y="83"/>
                    <a:pt x="2" y="87"/>
                    <a:pt x="4" y="90"/>
                  </a:cubicBezTo>
                  <a:cubicBezTo>
                    <a:pt x="6" y="92"/>
                    <a:pt x="8" y="93"/>
                    <a:pt x="9" y="94"/>
                  </a:cubicBezTo>
                  <a:cubicBezTo>
                    <a:pt x="12" y="98"/>
                    <a:pt x="17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8" y="98"/>
                    <a:pt x="31" y="97"/>
                  </a:cubicBezTo>
                  <a:cubicBezTo>
                    <a:pt x="33" y="95"/>
                    <a:pt x="35" y="93"/>
                    <a:pt x="35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6" y="66"/>
                    <a:pt x="68" y="61"/>
                    <a:pt x="68" y="56"/>
                  </a:cubicBezTo>
                  <a:cubicBezTo>
                    <a:pt x="68" y="50"/>
                    <a:pt x="65" y="46"/>
                    <a:pt x="63" y="43"/>
                  </a:cubicBezTo>
                  <a:cubicBezTo>
                    <a:pt x="61" y="39"/>
                    <a:pt x="59" y="38"/>
                    <a:pt x="59" y="3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50"/>
            <p:cNvSpPr>
              <a:spLocks noChangeAspect="1" noEditPoints="1"/>
            </p:cNvSpPr>
            <p:nvPr/>
          </p:nvSpPr>
          <p:spPr bwMode="gray">
            <a:xfrm>
              <a:off x="5280709" y="5377669"/>
              <a:ext cx="239558" cy="306291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1" y="14"/>
                </a:cxn>
                <a:cxn ang="0">
                  <a:pos x="1" y="18"/>
                </a:cxn>
                <a:cxn ang="0">
                  <a:pos x="3" y="20"/>
                </a:cxn>
                <a:cxn ang="0">
                  <a:pos x="7" y="19"/>
                </a:cxn>
                <a:cxn ang="0">
                  <a:pos x="74" y="0"/>
                </a:cxn>
                <a:cxn ang="0">
                  <a:pos x="35" y="0"/>
                </a:cxn>
                <a:cxn ang="0">
                  <a:pos x="29" y="3"/>
                </a:cxn>
                <a:cxn ang="0">
                  <a:pos x="6" y="26"/>
                </a:cxn>
                <a:cxn ang="0">
                  <a:pos x="4" y="32"/>
                </a:cxn>
                <a:cxn ang="0">
                  <a:pos x="4" y="96"/>
                </a:cxn>
                <a:cxn ang="0">
                  <a:pos x="7" y="100"/>
                </a:cxn>
                <a:cxn ang="0">
                  <a:pos x="74" y="100"/>
                </a:cxn>
                <a:cxn ang="0">
                  <a:pos x="78" y="96"/>
                </a:cxn>
                <a:cxn ang="0">
                  <a:pos x="78" y="4"/>
                </a:cxn>
                <a:cxn ang="0">
                  <a:pos x="74" y="0"/>
                </a:cxn>
                <a:cxn ang="0">
                  <a:pos x="41" y="82"/>
                </a:cxn>
                <a:cxn ang="0">
                  <a:pos x="30" y="70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3" y="58"/>
                </a:cxn>
                <a:cxn ang="0">
                  <a:pos x="41" y="44"/>
                </a:cxn>
                <a:cxn ang="0">
                  <a:pos x="50" y="58"/>
                </a:cxn>
                <a:cxn ang="0">
                  <a:pos x="53" y="66"/>
                </a:cxn>
                <a:cxn ang="0">
                  <a:pos x="53" y="66"/>
                </a:cxn>
                <a:cxn ang="0">
                  <a:pos x="53" y="70"/>
                </a:cxn>
                <a:cxn ang="0">
                  <a:pos x="41" y="82"/>
                </a:cxn>
                <a:cxn ang="0">
                  <a:pos x="69" y="17"/>
                </a:cxn>
                <a:cxn ang="0">
                  <a:pos x="66" y="20"/>
                </a:cxn>
                <a:cxn ang="0">
                  <a:pos x="40" y="20"/>
                </a:cxn>
                <a:cxn ang="0">
                  <a:pos x="37" y="17"/>
                </a:cxn>
                <a:cxn ang="0">
                  <a:pos x="37" y="12"/>
                </a:cxn>
                <a:cxn ang="0">
                  <a:pos x="40" y="9"/>
                </a:cxn>
                <a:cxn ang="0">
                  <a:pos x="66" y="9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47" y="64"/>
                </a:cxn>
                <a:cxn ang="0">
                  <a:pos x="44" y="70"/>
                </a:cxn>
                <a:cxn ang="0">
                  <a:pos x="47" y="75"/>
                </a:cxn>
                <a:cxn ang="0">
                  <a:pos x="50" y="70"/>
                </a:cxn>
                <a:cxn ang="0">
                  <a:pos x="47" y="64"/>
                </a:cxn>
              </a:cxnLst>
              <a:rect l="0" t="0" r="r" b="b"/>
              <a:pathLst>
                <a:path w="78" h="100">
                  <a:moveTo>
                    <a:pt x="7" y="19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4"/>
                    <a:pt x="19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6" y="21"/>
                    <a:pt x="7" y="19"/>
                  </a:cubicBezTo>
                  <a:close/>
                  <a:moveTo>
                    <a:pt x="74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0" y="2"/>
                    <a:pt x="29" y="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30"/>
                    <a:pt x="4" y="32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8"/>
                    <a:pt x="5" y="100"/>
                    <a:pt x="7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6" y="100"/>
                    <a:pt x="78" y="98"/>
                    <a:pt x="78" y="96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41" y="82"/>
                  </a:moveTo>
                  <a:cubicBezTo>
                    <a:pt x="35" y="82"/>
                    <a:pt x="30" y="76"/>
                    <a:pt x="30" y="70"/>
                  </a:cubicBezTo>
                  <a:cubicBezTo>
                    <a:pt x="30" y="68"/>
                    <a:pt x="30" y="67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1" y="63"/>
                    <a:pt x="32" y="61"/>
                    <a:pt x="33" y="58"/>
                  </a:cubicBezTo>
                  <a:cubicBezTo>
                    <a:pt x="36" y="52"/>
                    <a:pt x="39" y="47"/>
                    <a:pt x="41" y="44"/>
                  </a:cubicBezTo>
                  <a:cubicBezTo>
                    <a:pt x="44" y="47"/>
                    <a:pt x="47" y="52"/>
                    <a:pt x="50" y="58"/>
                  </a:cubicBezTo>
                  <a:cubicBezTo>
                    <a:pt x="51" y="61"/>
                    <a:pt x="52" y="63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7"/>
                    <a:pt x="53" y="68"/>
                    <a:pt x="53" y="70"/>
                  </a:cubicBezTo>
                  <a:cubicBezTo>
                    <a:pt x="53" y="76"/>
                    <a:pt x="48" y="82"/>
                    <a:pt x="41" y="82"/>
                  </a:cubicBezTo>
                  <a:close/>
                  <a:moveTo>
                    <a:pt x="69" y="17"/>
                  </a:moveTo>
                  <a:cubicBezTo>
                    <a:pt x="69" y="19"/>
                    <a:pt x="68" y="20"/>
                    <a:pt x="66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40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9"/>
                    <a:pt x="69" y="10"/>
                    <a:pt x="69" y="12"/>
                  </a:cubicBezTo>
                  <a:lnTo>
                    <a:pt x="69" y="17"/>
                  </a:lnTo>
                  <a:close/>
                  <a:moveTo>
                    <a:pt x="47" y="64"/>
                  </a:moveTo>
                  <a:cubicBezTo>
                    <a:pt x="46" y="64"/>
                    <a:pt x="44" y="67"/>
                    <a:pt x="44" y="70"/>
                  </a:cubicBezTo>
                  <a:cubicBezTo>
                    <a:pt x="44" y="73"/>
                    <a:pt x="46" y="75"/>
                    <a:pt x="47" y="75"/>
                  </a:cubicBezTo>
                  <a:cubicBezTo>
                    <a:pt x="49" y="75"/>
                    <a:pt x="50" y="73"/>
                    <a:pt x="50" y="70"/>
                  </a:cubicBezTo>
                  <a:cubicBezTo>
                    <a:pt x="50" y="67"/>
                    <a:pt x="49" y="64"/>
                    <a:pt x="47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097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2135560" y="1122363"/>
            <a:ext cx="8050213" cy="4927600"/>
            <a:chOff x="782091" y="1122363"/>
            <a:chExt cx="8050213" cy="4927600"/>
          </a:xfrm>
        </p:grpSpPr>
        <p:sp>
          <p:nvSpPr>
            <p:cNvPr id="3" name="Rectangle 149"/>
            <p:cNvSpPr>
              <a:spLocks noChangeArrowheads="1"/>
            </p:cNvSpPr>
            <p:nvPr userDrawn="1"/>
          </p:nvSpPr>
          <p:spPr bwMode="auto">
            <a:xfrm>
              <a:off x="4480966" y="3927475"/>
              <a:ext cx="39528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 </a:t>
              </a:r>
            </a:p>
          </p:txBody>
        </p:sp>
        <p:pic>
          <p:nvPicPr>
            <p:cNvPr id="4" name="Afbeelding 3" descr="dame zittend met laptop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1122363"/>
              <a:ext cx="58578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5" descr="hele_blije_verkoper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179" y="1122363"/>
              <a:ext cx="12541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hoek 33"/>
            <p:cNvSpPr/>
            <p:nvPr userDrawn="1"/>
          </p:nvSpPr>
          <p:spPr>
            <a:xfrm>
              <a:off x="782091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cxnSp>
          <p:nvCxnSpPr>
            <p:cNvPr id="7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6784429" y="4437063"/>
              <a:ext cx="11525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" name="Group 167"/>
            <p:cNvGrpSpPr>
              <a:grpSpLocks/>
            </p:cNvGrpSpPr>
            <p:nvPr userDrawn="1"/>
          </p:nvGrpSpPr>
          <p:grpSpPr bwMode="auto">
            <a:xfrm>
              <a:off x="3745501" y="4408488"/>
              <a:ext cx="1943998" cy="1641475"/>
              <a:chOff x="2906990" y="4501185"/>
              <a:chExt cx="2586155" cy="1641603"/>
            </a:xfrm>
            <a:noFill/>
          </p:grpSpPr>
          <p:grpSp>
            <p:nvGrpSpPr>
              <p:cNvPr id="9" name="Group 168"/>
              <p:cNvGrpSpPr>
                <a:grpSpLocks/>
              </p:cNvGrpSpPr>
              <p:nvPr/>
            </p:nvGrpSpPr>
            <p:grpSpPr bwMode="auto">
              <a:xfrm>
                <a:off x="2940815" y="4501185"/>
                <a:ext cx="2518504" cy="1641603"/>
                <a:chOff x="2967470" y="4422672"/>
                <a:chExt cx="2518504" cy="1641603"/>
              </a:xfrm>
              <a:grpFill/>
            </p:grpSpPr>
            <p:sp>
              <p:nvSpPr>
                <p:cNvPr id="13" name="Rechthoek 33"/>
                <p:cNvSpPr/>
                <p:nvPr/>
              </p:nvSpPr>
              <p:spPr>
                <a:xfrm>
                  <a:off x="2966984" y="4422672"/>
                  <a:ext cx="2519478" cy="258782"/>
                </a:xfrm>
                <a:prstGeom prst="rect">
                  <a:avLst/>
                </a:prstGeom>
                <a:grp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SCT, SDD</a:t>
                  </a:r>
                </a:p>
              </p:txBody>
            </p:sp>
            <p:sp>
              <p:nvSpPr>
                <p:cNvPr id="14" name="Rechthoek 33"/>
                <p:cNvSpPr/>
                <p:nvPr/>
              </p:nvSpPr>
              <p:spPr>
                <a:xfrm>
                  <a:off x="2966984" y="4681454"/>
                  <a:ext cx="2519478" cy="260370"/>
                </a:xfrm>
                <a:prstGeom prst="rect">
                  <a:avLst/>
                </a:prstGeom>
                <a:grp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Cards, Cheques</a:t>
                  </a:r>
                </a:p>
              </p:txBody>
            </p:sp>
            <p:sp>
              <p:nvSpPr>
                <p:cNvPr id="15" name="Rechthoek 33"/>
                <p:cNvSpPr/>
                <p:nvPr/>
              </p:nvSpPr>
              <p:spPr>
                <a:xfrm>
                  <a:off x="2966984" y="4941824"/>
                  <a:ext cx="2519478" cy="258783"/>
                </a:xfrm>
                <a:prstGeom prst="rect">
                  <a:avLst/>
                </a:prstGeom>
                <a:grp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ACH</a:t>
                  </a:r>
                </a:p>
              </p:txBody>
            </p:sp>
            <p:sp>
              <p:nvSpPr>
                <p:cNvPr id="16" name="Rechthoek 33"/>
                <p:cNvSpPr/>
                <p:nvPr/>
              </p:nvSpPr>
              <p:spPr>
                <a:xfrm>
                  <a:off x="2966984" y="5200608"/>
                  <a:ext cx="2519478" cy="287359"/>
                </a:xfrm>
                <a:prstGeom prst="rect">
                  <a:avLst/>
                </a:prstGeom>
                <a:grp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Visanet</a:t>
                  </a: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, </a:t>
                  </a: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Banknet</a:t>
                  </a:r>
                  <a:endParaRPr lang="nl-NL" sz="1200" dirty="0">
                    <a:solidFill>
                      <a:srgbClr val="7F7E7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" name="Rechthoek 33"/>
                <p:cNvSpPr/>
                <p:nvPr/>
              </p:nvSpPr>
              <p:spPr>
                <a:xfrm>
                  <a:off x="2966984" y="5487967"/>
                  <a:ext cx="2519478" cy="576308"/>
                </a:xfrm>
                <a:prstGeom prst="rect">
                  <a:avLst/>
                </a:prstGeom>
                <a:grp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Real Time Gross Settlement</a:t>
                  </a:r>
                </a:p>
              </p:txBody>
            </p:sp>
          </p:grpSp>
          <p:sp>
            <p:nvSpPr>
              <p:cNvPr id="10" name="Rectangle 169"/>
              <p:cNvSpPr>
                <a:spLocks noChangeArrowheads="1"/>
              </p:cNvSpPr>
              <p:nvPr/>
            </p:nvSpPr>
            <p:spPr bwMode="auto">
              <a:xfrm>
                <a:off x="2906990" y="4501185"/>
                <a:ext cx="2586155" cy="518402"/>
              </a:xfrm>
              <a:prstGeom prst="rect">
                <a:avLst/>
              </a:prstGeom>
              <a:grpFill/>
              <a:ln w="12700">
                <a:solidFill>
                  <a:srgbClr val="C0C0C0"/>
                </a:solidFill>
                <a:round/>
                <a:headEnd/>
                <a:tailEnd/>
              </a:ln>
              <a:extLst/>
            </p:spPr>
            <p:txBody>
              <a:bodyPr lIns="90000" tIns="46800" rIns="90000" bIns="46800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170"/>
              <p:cNvSpPr>
                <a:spLocks noChangeArrowheads="1"/>
              </p:cNvSpPr>
              <p:nvPr/>
            </p:nvSpPr>
            <p:spPr bwMode="auto">
              <a:xfrm>
                <a:off x="2906990" y="5019586"/>
                <a:ext cx="2586155" cy="547201"/>
              </a:xfrm>
              <a:prstGeom prst="rect">
                <a:avLst/>
              </a:prstGeom>
              <a:grpFill/>
              <a:ln w="12700">
                <a:solidFill>
                  <a:srgbClr val="C0C0C0"/>
                </a:solidFill>
                <a:round/>
                <a:headEnd/>
                <a:tailEnd/>
              </a:ln>
              <a:extLst/>
            </p:spPr>
            <p:txBody>
              <a:bodyPr lIns="90000" tIns="46800" rIns="90000" bIns="46800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171"/>
              <p:cNvSpPr>
                <a:spLocks noChangeArrowheads="1"/>
              </p:cNvSpPr>
              <p:nvPr/>
            </p:nvSpPr>
            <p:spPr bwMode="auto">
              <a:xfrm>
                <a:off x="2906990" y="5566668"/>
                <a:ext cx="2586155" cy="576120"/>
              </a:xfrm>
              <a:prstGeom prst="rect">
                <a:avLst/>
              </a:prstGeom>
              <a:grpFill/>
              <a:ln w="12700">
                <a:solidFill>
                  <a:srgbClr val="C0C0C0"/>
                </a:solidFill>
                <a:round/>
                <a:headEnd/>
                <a:tailEnd/>
              </a:ln>
              <a:extLst/>
            </p:spPr>
            <p:txBody>
              <a:bodyPr lIns="90000" tIns="46800" rIns="90000" bIns="46800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8" name="Afbeelding 6" descr="Bank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416" y="2379663"/>
              <a:ext cx="94615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1"/>
            <p:cNvGrpSpPr>
              <a:grpSpLocks/>
            </p:cNvGrpSpPr>
            <p:nvPr userDrawn="1"/>
          </p:nvGrpSpPr>
          <p:grpSpPr bwMode="auto">
            <a:xfrm>
              <a:off x="2458491" y="3316288"/>
              <a:ext cx="1268413" cy="2317750"/>
              <a:chOff x="3275164" y="2093287"/>
              <a:chExt cx="1269093" cy="1918365"/>
            </a:xfrm>
          </p:grpSpPr>
          <p:sp>
            <p:nvSpPr>
              <p:cNvPr id="20" name="Rechthoek 8"/>
              <p:cNvSpPr/>
              <p:nvPr/>
            </p:nvSpPr>
            <p:spPr>
              <a:xfrm>
                <a:off x="3459413" y="2094601"/>
                <a:ext cx="945069" cy="1917051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21" name="Group 183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25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992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22" name="Group 184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23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75846" y="3781389"/>
                  <a:ext cx="313552" cy="956477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24" name="Rectangle 186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27" name="Straight Connector 192"/>
            <p:cNvCxnSpPr>
              <a:cxnSpLocks noChangeShapeType="1"/>
            </p:cNvCxnSpPr>
            <p:nvPr userDrawn="1"/>
          </p:nvCxnSpPr>
          <p:spPr bwMode="auto">
            <a:xfrm>
              <a:off x="3588791" y="4491038"/>
              <a:ext cx="184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Afbeelding 4" descr="Bank1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354" y="2414588"/>
              <a:ext cx="960437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195"/>
            <p:cNvGrpSpPr>
              <a:grpSpLocks/>
            </p:cNvGrpSpPr>
            <p:nvPr userDrawn="1"/>
          </p:nvGrpSpPr>
          <p:grpSpPr bwMode="auto">
            <a:xfrm flipH="1">
              <a:off x="5698579" y="3316288"/>
              <a:ext cx="1270000" cy="2289175"/>
              <a:chOff x="3275164" y="2093287"/>
              <a:chExt cx="1269093" cy="1827010"/>
            </a:xfrm>
          </p:grpSpPr>
          <p:sp>
            <p:nvSpPr>
              <p:cNvPr id="30" name="Rechthoek 8"/>
              <p:cNvSpPr/>
              <p:nvPr/>
            </p:nvSpPr>
            <p:spPr>
              <a:xfrm>
                <a:off x="3459182" y="2093287"/>
                <a:ext cx="945474" cy="182701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31" name="Group 197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35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713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36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32" name="Group 198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33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75846" y="3781390"/>
                  <a:ext cx="313552" cy="90302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34" name="Rectangle 200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37" name="Straight Connector 203"/>
            <p:cNvCxnSpPr>
              <a:cxnSpLocks noChangeShapeType="1"/>
            </p:cNvCxnSpPr>
            <p:nvPr userDrawn="1"/>
          </p:nvCxnSpPr>
          <p:spPr bwMode="auto">
            <a:xfrm>
              <a:off x="5644604" y="4491038"/>
              <a:ext cx="1825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204"/>
            <p:cNvCxnSpPr>
              <a:cxnSpLocks noChangeShapeType="1"/>
            </p:cNvCxnSpPr>
            <p:nvPr userDrawn="1"/>
          </p:nvCxnSpPr>
          <p:spPr bwMode="auto">
            <a:xfrm>
              <a:off x="3266529" y="4049713"/>
              <a:ext cx="290512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6825704" y="4052888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Elbow Connector 206"/>
            <p:cNvCxnSpPr>
              <a:cxnSpLocks noChangeShapeType="1"/>
            </p:cNvCxnSpPr>
            <p:nvPr userDrawn="1"/>
          </p:nvCxnSpPr>
          <p:spPr bwMode="auto">
            <a:xfrm rot="10800000">
              <a:off x="6176416" y="3827463"/>
              <a:ext cx="293688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Elbow Connector 210"/>
            <p:cNvCxnSpPr>
              <a:cxnSpLocks noChangeShapeType="1"/>
            </p:cNvCxnSpPr>
            <p:nvPr userDrawn="1"/>
          </p:nvCxnSpPr>
          <p:spPr bwMode="auto">
            <a:xfrm rot="10800000">
              <a:off x="2977604" y="3827463"/>
              <a:ext cx="293687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211"/>
            <p:cNvCxnSpPr>
              <a:cxnSpLocks noChangeShapeType="1"/>
            </p:cNvCxnSpPr>
            <p:nvPr userDrawn="1"/>
          </p:nvCxnSpPr>
          <p:spPr bwMode="auto">
            <a:xfrm>
              <a:off x="3464966" y="3827463"/>
              <a:ext cx="2519363" cy="6350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Elbow Connector 212"/>
            <p:cNvCxnSpPr>
              <a:cxnSpLocks noChangeShapeType="1"/>
            </p:cNvCxnSpPr>
            <p:nvPr userDrawn="1"/>
          </p:nvCxnSpPr>
          <p:spPr bwMode="auto">
            <a:xfrm rot="10800000">
              <a:off x="3130004" y="3933825"/>
              <a:ext cx="615950" cy="733425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Elbow Connector 213"/>
            <p:cNvCxnSpPr>
              <a:cxnSpLocks noChangeShapeType="1"/>
            </p:cNvCxnSpPr>
            <p:nvPr userDrawn="1"/>
          </p:nvCxnSpPr>
          <p:spPr bwMode="auto">
            <a:xfrm flipV="1">
              <a:off x="5689054" y="3860800"/>
              <a:ext cx="631825" cy="806450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Rechthoek 33"/>
            <p:cNvSpPr/>
            <p:nvPr userDrawn="1"/>
          </p:nvSpPr>
          <p:spPr>
            <a:xfrm>
              <a:off x="2674391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46" name="Rechthoek 33"/>
            <p:cNvSpPr/>
            <p:nvPr userDrawn="1"/>
          </p:nvSpPr>
          <p:spPr>
            <a:xfrm>
              <a:off x="5858916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47" name="Rechthoek 33"/>
            <p:cNvSpPr/>
            <p:nvPr userDrawn="1"/>
          </p:nvSpPr>
          <p:spPr>
            <a:xfrm>
              <a:off x="7884566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Verkoper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cxnSp>
          <p:nvCxnSpPr>
            <p:cNvPr id="48" name="Elbow Connector 191"/>
            <p:cNvCxnSpPr>
              <a:cxnSpLocks noChangeShapeType="1"/>
            </p:cNvCxnSpPr>
            <p:nvPr userDrawn="1"/>
          </p:nvCxnSpPr>
          <p:spPr bwMode="auto">
            <a:xfrm rot="16200000" flipH="1">
              <a:off x="1230559" y="2456657"/>
              <a:ext cx="1363663" cy="1377950"/>
            </a:xfrm>
            <a:prstGeom prst="bentConnector2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1552029" y="4437063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1537741" y="4054475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6882060" y="2378869"/>
              <a:ext cx="1358900" cy="1528762"/>
            </a:xfrm>
            <a:prstGeom prst="bentConnector2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Rectangle 47"/>
            <p:cNvSpPr>
              <a:spLocks noChangeArrowheads="1"/>
            </p:cNvSpPr>
            <p:nvPr userDrawn="1"/>
          </p:nvSpPr>
          <p:spPr bwMode="auto">
            <a:xfrm>
              <a:off x="4473029" y="3500438"/>
              <a:ext cx="431800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53" name="Straight Connector 147"/>
            <p:cNvCxnSpPr>
              <a:cxnSpLocks noChangeShapeType="1"/>
            </p:cNvCxnSpPr>
            <p:nvPr userDrawn="1"/>
          </p:nvCxnSpPr>
          <p:spPr bwMode="auto">
            <a:xfrm flipH="1" flipV="1">
              <a:off x="4615904" y="3573463"/>
              <a:ext cx="180975" cy="503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796879" y="3827463"/>
              <a:ext cx="107950" cy="249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473029" y="3573463"/>
              <a:ext cx="142875" cy="250825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tangle 16"/>
            <p:cNvSpPr>
              <a:spLocks noChangeArrowheads="1"/>
            </p:cNvSpPr>
            <p:nvPr userDrawn="1"/>
          </p:nvSpPr>
          <p:spPr bwMode="auto">
            <a:xfrm>
              <a:off x="4615904" y="3860800"/>
              <a:ext cx="360362" cy="144463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TextBox 76"/>
            <p:cNvSpPr txBox="1">
              <a:spLocks noChangeArrowheads="1"/>
            </p:cNvSpPr>
            <p:nvPr userDrawn="1"/>
          </p:nvSpPr>
          <p:spPr bwMode="auto">
            <a:xfrm>
              <a:off x="3685629" y="3789363"/>
              <a:ext cx="20542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>
                  <a:solidFill>
                    <a:srgbClr val="7E7E7E"/>
                  </a:solidFill>
                  <a:latin typeface="Calibri" charset="0"/>
                </a:rPr>
                <a:t>SWIFT, correspondent banking,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810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330751"/>
            <a:ext cx="11352213" cy="7207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/>
          <p:nvPr/>
        </p:nvGrpSpPr>
        <p:grpSpPr>
          <a:xfrm>
            <a:off x="1648271" y="1098307"/>
            <a:ext cx="8912225" cy="4927600"/>
            <a:chOff x="123825" y="1122363"/>
            <a:chExt cx="8912225" cy="4927600"/>
          </a:xfrm>
        </p:grpSpPr>
        <p:pic>
          <p:nvPicPr>
            <p:cNvPr id="3" name="Afbeelding 3" descr="dame zittend met laptop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600" y="1122363"/>
              <a:ext cx="58578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912812" y="2586038"/>
              <a:ext cx="244475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" name="Afbeelding 5" descr="hele_blije_verkoper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813" y="1122363"/>
              <a:ext cx="12541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hoek 33"/>
            <p:cNvSpPr/>
            <p:nvPr userDrawn="1"/>
          </p:nvSpPr>
          <p:spPr>
            <a:xfrm>
              <a:off x="593725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 userDrawn="1"/>
          </p:nvGrpSpPr>
          <p:grpSpPr bwMode="auto">
            <a:xfrm>
              <a:off x="123825" y="3921125"/>
              <a:ext cx="1030288" cy="660400"/>
              <a:chOff x="-2700802" y="3356993"/>
              <a:chExt cx="1030638" cy="660128"/>
            </a:xfrm>
          </p:grpSpPr>
          <p:pic>
            <p:nvPicPr>
              <p:cNvPr id="8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00802" y="335699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68284" y="3445496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229" y="351352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23"/>
            <p:cNvGrpSpPr>
              <a:grpSpLocks noChangeAspect="1"/>
            </p:cNvGrpSpPr>
            <p:nvPr userDrawn="1"/>
          </p:nvGrpSpPr>
          <p:grpSpPr bwMode="auto">
            <a:xfrm flipH="1">
              <a:off x="7972425" y="3925888"/>
              <a:ext cx="1044575" cy="650875"/>
              <a:chOff x="-2700802" y="3356993"/>
              <a:chExt cx="1030638" cy="660128"/>
            </a:xfrm>
          </p:grpSpPr>
          <p:pic>
            <p:nvPicPr>
              <p:cNvPr id="12" name="Afbeelding 4" descr="Bank1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00802" y="335699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Afbeelding 4" descr="Bank1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68284" y="3445496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Afbeelding 4" descr="Bank1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229" y="351352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127"/>
            <p:cNvGrpSpPr>
              <a:grpSpLocks/>
            </p:cNvGrpSpPr>
            <p:nvPr userDrawn="1"/>
          </p:nvGrpSpPr>
          <p:grpSpPr bwMode="auto">
            <a:xfrm>
              <a:off x="123825" y="2708275"/>
              <a:ext cx="1800225" cy="998538"/>
              <a:chOff x="-3980659" y="3284988"/>
              <a:chExt cx="1799998" cy="997161"/>
            </a:xfrm>
          </p:grpSpPr>
          <p:pic>
            <p:nvPicPr>
              <p:cNvPr id="16" name="Picture 70" descr="Denk wolk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80659" y="3284988"/>
                <a:ext cx="1799998" cy="99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25414" y="3654429"/>
                <a:ext cx="474662" cy="23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21432" y="3706990"/>
                <a:ext cx="792162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93366" y="3429004"/>
                <a:ext cx="647700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97422" y="3942461"/>
                <a:ext cx="6905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49350" y="3870453"/>
                <a:ext cx="647700" cy="21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2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678657" y="3664744"/>
              <a:ext cx="303212" cy="38735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up 111"/>
            <p:cNvGrpSpPr>
              <a:grpSpLocks/>
            </p:cNvGrpSpPr>
            <p:nvPr userDrawn="1"/>
          </p:nvGrpSpPr>
          <p:grpSpPr bwMode="auto">
            <a:xfrm>
              <a:off x="7235825" y="2708275"/>
              <a:ext cx="1800225" cy="998538"/>
              <a:chOff x="-3980659" y="3284988"/>
              <a:chExt cx="1799998" cy="997161"/>
            </a:xfrm>
          </p:grpSpPr>
          <p:pic>
            <p:nvPicPr>
              <p:cNvPr id="24" name="Picture 70" descr="Denk wolk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80659" y="3284988"/>
                <a:ext cx="1799998" cy="99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3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25414" y="3654429"/>
                <a:ext cx="474662" cy="23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4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21432" y="3706990"/>
                <a:ext cx="792162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4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93366" y="3429004"/>
                <a:ext cx="647700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97422" y="3942461"/>
                <a:ext cx="6905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49350" y="3870453"/>
                <a:ext cx="647700" cy="21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0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6596063" y="4437063"/>
              <a:ext cx="11525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167"/>
            <p:cNvGrpSpPr>
              <a:grpSpLocks/>
            </p:cNvGrpSpPr>
            <p:nvPr userDrawn="1"/>
          </p:nvGrpSpPr>
          <p:grpSpPr bwMode="auto">
            <a:xfrm>
              <a:off x="3557588" y="4408488"/>
              <a:ext cx="1943100" cy="1641475"/>
              <a:chOff x="2906990" y="4501185"/>
              <a:chExt cx="2586155" cy="1641603"/>
            </a:xfrm>
          </p:grpSpPr>
          <p:grpSp>
            <p:nvGrpSpPr>
              <p:cNvPr id="32" name="Group 168"/>
              <p:cNvGrpSpPr>
                <a:grpSpLocks/>
              </p:cNvGrpSpPr>
              <p:nvPr/>
            </p:nvGrpSpPr>
            <p:grpSpPr bwMode="auto">
              <a:xfrm>
                <a:off x="2940815" y="4501185"/>
                <a:ext cx="2518504" cy="1641603"/>
                <a:chOff x="2967470" y="4422672"/>
                <a:chExt cx="2518504" cy="1641603"/>
              </a:xfrm>
            </p:grpSpPr>
            <p:sp>
              <p:nvSpPr>
                <p:cNvPr id="36" name="Rechthoek 33"/>
                <p:cNvSpPr/>
                <p:nvPr/>
              </p:nvSpPr>
              <p:spPr>
                <a:xfrm>
                  <a:off x="2967451" y="4422672"/>
                  <a:ext cx="2518543" cy="258782"/>
                </a:xfrm>
                <a:prstGeom prst="rect">
                  <a:avLst/>
                </a:prstGeom>
                <a:no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SCT, SDD</a:t>
                  </a:r>
                </a:p>
              </p:txBody>
            </p:sp>
            <p:sp>
              <p:nvSpPr>
                <p:cNvPr id="37" name="Rechthoek 33"/>
                <p:cNvSpPr/>
                <p:nvPr/>
              </p:nvSpPr>
              <p:spPr>
                <a:xfrm>
                  <a:off x="2967451" y="4681454"/>
                  <a:ext cx="2518543" cy="260370"/>
                </a:xfrm>
                <a:prstGeom prst="rect">
                  <a:avLst/>
                </a:prstGeom>
                <a:no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Cards, Cheques</a:t>
                  </a:r>
                </a:p>
              </p:txBody>
            </p:sp>
            <p:sp>
              <p:nvSpPr>
                <p:cNvPr id="38" name="Rechthoek 33"/>
                <p:cNvSpPr/>
                <p:nvPr/>
              </p:nvSpPr>
              <p:spPr>
                <a:xfrm>
                  <a:off x="2967451" y="4941824"/>
                  <a:ext cx="2518543" cy="258783"/>
                </a:xfrm>
                <a:prstGeom prst="rect">
                  <a:avLst/>
                </a:prstGeom>
                <a:no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ACH</a:t>
                  </a:r>
                </a:p>
              </p:txBody>
            </p:sp>
            <p:sp>
              <p:nvSpPr>
                <p:cNvPr id="39" name="Rechthoek 33"/>
                <p:cNvSpPr/>
                <p:nvPr/>
              </p:nvSpPr>
              <p:spPr>
                <a:xfrm>
                  <a:off x="2967451" y="5200608"/>
                  <a:ext cx="2518543" cy="287359"/>
                </a:xfrm>
                <a:prstGeom prst="rect">
                  <a:avLst/>
                </a:prstGeom>
                <a:solidFill>
                  <a:srgbClr val="FFFFFF"/>
                </a:solidFill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Visanet</a:t>
                  </a: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, </a:t>
                  </a: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Banknet</a:t>
                  </a:r>
                  <a:endParaRPr lang="nl-NL" sz="1200" dirty="0">
                    <a:solidFill>
                      <a:srgbClr val="7F7E7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" name="Rechthoek 33"/>
                <p:cNvSpPr/>
                <p:nvPr/>
              </p:nvSpPr>
              <p:spPr>
                <a:xfrm>
                  <a:off x="2967451" y="5487967"/>
                  <a:ext cx="2518543" cy="576308"/>
                </a:xfrm>
                <a:prstGeom prst="rect">
                  <a:avLst/>
                </a:prstGeom>
                <a:no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Real Time Gross Settlement</a:t>
                  </a:r>
                </a:p>
              </p:txBody>
            </p:sp>
          </p:grpSp>
          <p:sp>
            <p:nvSpPr>
              <p:cNvPr id="33" name="Rectangle 169"/>
              <p:cNvSpPr>
                <a:spLocks noChangeArrowheads="1"/>
              </p:cNvSpPr>
              <p:nvPr/>
            </p:nvSpPr>
            <p:spPr bwMode="auto">
              <a:xfrm>
                <a:off x="2906990" y="4501185"/>
                <a:ext cx="2586155" cy="518402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Rectangle 170"/>
              <p:cNvSpPr>
                <a:spLocks noChangeArrowheads="1"/>
              </p:cNvSpPr>
              <p:nvPr/>
            </p:nvSpPr>
            <p:spPr bwMode="auto">
              <a:xfrm>
                <a:off x="2906990" y="5019586"/>
                <a:ext cx="2586155" cy="547201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Rectangle 171"/>
              <p:cNvSpPr>
                <a:spLocks noChangeArrowheads="1"/>
              </p:cNvSpPr>
              <p:nvPr/>
            </p:nvSpPr>
            <p:spPr bwMode="auto">
              <a:xfrm>
                <a:off x="2906990" y="5566668"/>
                <a:ext cx="2586155" cy="576120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41" name="Afbeelding 6" descr="Bank.png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2379663"/>
              <a:ext cx="94615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181"/>
            <p:cNvGrpSpPr>
              <a:grpSpLocks/>
            </p:cNvGrpSpPr>
            <p:nvPr userDrawn="1"/>
          </p:nvGrpSpPr>
          <p:grpSpPr bwMode="auto">
            <a:xfrm>
              <a:off x="2270125" y="3316288"/>
              <a:ext cx="1268413" cy="2317750"/>
              <a:chOff x="3275164" y="2093287"/>
              <a:chExt cx="1269093" cy="1918365"/>
            </a:xfrm>
          </p:grpSpPr>
          <p:sp>
            <p:nvSpPr>
              <p:cNvPr id="43" name="Rechthoek 8"/>
              <p:cNvSpPr/>
              <p:nvPr/>
            </p:nvSpPr>
            <p:spPr>
              <a:xfrm>
                <a:off x="3459413" y="2094601"/>
                <a:ext cx="945069" cy="1917051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44" name="Group 183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48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992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49" name="Rectangle 188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45" name="Group 184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46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75846" y="3781389"/>
                  <a:ext cx="313552" cy="956477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47" name="Rectangle 186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50" name="Straight Connector 192"/>
            <p:cNvCxnSpPr>
              <a:cxnSpLocks noChangeShapeType="1"/>
            </p:cNvCxnSpPr>
            <p:nvPr userDrawn="1"/>
          </p:nvCxnSpPr>
          <p:spPr bwMode="auto">
            <a:xfrm>
              <a:off x="3400425" y="4491038"/>
              <a:ext cx="184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1" name="Afbeelding 4" descr="Bank1.png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2414588"/>
              <a:ext cx="960437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oup 195"/>
            <p:cNvGrpSpPr>
              <a:grpSpLocks/>
            </p:cNvGrpSpPr>
            <p:nvPr userDrawn="1"/>
          </p:nvGrpSpPr>
          <p:grpSpPr bwMode="auto">
            <a:xfrm flipH="1">
              <a:off x="5510213" y="3316288"/>
              <a:ext cx="1270000" cy="2289175"/>
              <a:chOff x="3275164" y="2093287"/>
              <a:chExt cx="1269093" cy="1827010"/>
            </a:xfrm>
          </p:grpSpPr>
          <p:sp>
            <p:nvSpPr>
              <p:cNvPr id="53" name="Rechthoek 8"/>
              <p:cNvSpPr/>
              <p:nvPr/>
            </p:nvSpPr>
            <p:spPr>
              <a:xfrm>
                <a:off x="3459182" y="2093287"/>
                <a:ext cx="945474" cy="182701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54" name="Group 197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58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713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59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55" name="Group 198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56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75846" y="3781390"/>
                  <a:ext cx="313552" cy="90302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57" name="Rectangle 200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60" name="Straight Connector 203"/>
            <p:cNvCxnSpPr>
              <a:cxnSpLocks noChangeShapeType="1"/>
            </p:cNvCxnSpPr>
            <p:nvPr userDrawn="1"/>
          </p:nvCxnSpPr>
          <p:spPr bwMode="auto">
            <a:xfrm>
              <a:off x="5456238" y="4491038"/>
              <a:ext cx="1825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04"/>
            <p:cNvCxnSpPr>
              <a:cxnSpLocks noChangeShapeType="1"/>
            </p:cNvCxnSpPr>
            <p:nvPr userDrawn="1"/>
          </p:nvCxnSpPr>
          <p:spPr bwMode="auto">
            <a:xfrm>
              <a:off x="3078163" y="4049713"/>
              <a:ext cx="290512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6637338" y="4052888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Elbow Connector 206"/>
            <p:cNvCxnSpPr>
              <a:cxnSpLocks noChangeShapeType="1"/>
            </p:cNvCxnSpPr>
            <p:nvPr userDrawn="1"/>
          </p:nvCxnSpPr>
          <p:spPr bwMode="auto">
            <a:xfrm rot="10800000">
              <a:off x="5988050" y="3827463"/>
              <a:ext cx="293688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Elbow Connector 210"/>
            <p:cNvCxnSpPr>
              <a:cxnSpLocks noChangeShapeType="1"/>
            </p:cNvCxnSpPr>
            <p:nvPr userDrawn="1"/>
          </p:nvCxnSpPr>
          <p:spPr bwMode="auto">
            <a:xfrm rot="10800000">
              <a:off x="2789238" y="3827463"/>
              <a:ext cx="293687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Elbow Connector 212"/>
            <p:cNvCxnSpPr>
              <a:cxnSpLocks noChangeShapeType="1"/>
            </p:cNvCxnSpPr>
            <p:nvPr userDrawn="1"/>
          </p:nvCxnSpPr>
          <p:spPr bwMode="auto">
            <a:xfrm rot="10800000">
              <a:off x="2941638" y="3933825"/>
              <a:ext cx="615950" cy="733425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Elbow Connector 213"/>
            <p:cNvCxnSpPr>
              <a:cxnSpLocks noChangeShapeType="1"/>
            </p:cNvCxnSpPr>
            <p:nvPr userDrawn="1"/>
          </p:nvCxnSpPr>
          <p:spPr bwMode="auto">
            <a:xfrm flipV="1">
              <a:off x="5500688" y="3860800"/>
              <a:ext cx="631825" cy="806450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Rechthoek 33"/>
            <p:cNvSpPr/>
            <p:nvPr userDrawn="1"/>
          </p:nvSpPr>
          <p:spPr>
            <a:xfrm>
              <a:off x="2486025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68" name="Rechthoek 33"/>
            <p:cNvSpPr/>
            <p:nvPr userDrawn="1"/>
          </p:nvSpPr>
          <p:spPr>
            <a:xfrm>
              <a:off x="5670550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69" name="Rechthoek 33"/>
            <p:cNvSpPr/>
            <p:nvPr userDrawn="1"/>
          </p:nvSpPr>
          <p:spPr>
            <a:xfrm>
              <a:off x="7696200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Verkoper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cxnSp>
          <p:nvCxnSpPr>
            <p:cNvPr id="70" name="Elbow Connector 191"/>
            <p:cNvCxnSpPr>
              <a:cxnSpLocks noChangeShapeType="1"/>
            </p:cNvCxnSpPr>
            <p:nvPr userDrawn="1"/>
          </p:nvCxnSpPr>
          <p:spPr bwMode="auto">
            <a:xfrm flipV="1">
              <a:off x="1924050" y="2846388"/>
              <a:ext cx="515938" cy="36036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1363663" y="4437063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1349375" y="4054475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Elbow Connector 191"/>
            <p:cNvCxnSpPr>
              <a:cxnSpLocks noChangeShapeType="1"/>
            </p:cNvCxnSpPr>
            <p:nvPr userDrawn="1"/>
          </p:nvCxnSpPr>
          <p:spPr bwMode="auto">
            <a:xfrm rot="10800000">
              <a:off x="6553200" y="2828925"/>
              <a:ext cx="682625" cy="37782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Elbow Connector 191"/>
            <p:cNvCxnSpPr>
              <a:cxnSpLocks noChangeShapeType="1"/>
            </p:cNvCxnSpPr>
            <p:nvPr userDrawn="1"/>
          </p:nvCxnSpPr>
          <p:spPr bwMode="auto">
            <a:xfrm rot="16200000" flipH="1">
              <a:off x="8163719" y="3679032"/>
              <a:ext cx="306387" cy="36195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8014494" y="2585244"/>
              <a:ext cx="244475" cy="158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211"/>
            <p:cNvCxnSpPr>
              <a:cxnSpLocks noChangeShapeType="1"/>
            </p:cNvCxnSpPr>
            <p:nvPr userDrawn="1"/>
          </p:nvCxnSpPr>
          <p:spPr bwMode="auto">
            <a:xfrm>
              <a:off x="3276600" y="3827463"/>
              <a:ext cx="2519363" cy="6350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Rectangle 152"/>
            <p:cNvSpPr>
              <a:spLocks noChangeArrowheads="1"/>
            </p:cNvSpPr>
            <p:nvPr userDrawn="1"/>
          </p:nvSpPr>
          <p:spPr bwMode="auto">
            <a:xfrm>
              <a:off x="4292600" y="3927475"/>
              <a:ext cx="39528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 </a:t>
              </a:r>
            </a:p>
          </p:txBody>
        </p:sp>
        <p:sp>
          <p:nvSpPr>
            <p:cNvPr id="78" name="Rectangle 47"/>
            <p:cNvSpPr>
              <a:spLocks noChangeArrowheads="1"/>
            </p:cNvSpPr>
            <p:nvPr userDrawn="1"/>
          </p:nvSpPr>
          <p:spPr bwMode="auto">
            <a:xfrm>
              <a:off x="4284663" y="3500438"/>
              <a:ext cx="431800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9" name="Straight Connector 147"/>
            <p:cNvCxnSpPr>
              <a:cxnSpLocks noChangeShapeType="1"/>
            </p:cNvCxnSpPr>
            <p:nvPr userDrawn="1"/>
          </p:nvCxnSpPr>
          <p:spPr bwMode="auto">
            <a:xfrm flipH="1" flipV="1">
              <a:off x="4427538" y="3573463"/>
              <a:ext cx="180975" cy="503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608513" y="3827463"/>
              <a:ext cx="107950" cy="249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284663" y="3573463"/>
              <a:ext cx="142875" cy="250825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Rectangle 94"/>
            <p:cNvSpPr>
              <a:spLocks noChangeArrowheads="1"/>
            </p:cNvSpPr>
            <p:nvPr userDrawn="1"/>
          </p:nvSpPr>
          <p:spPr bwMode="auto">
            <a:xfrm>
              <a:off x="4427538" y="3860800"/>
              <a:ext cx="360362" cy="144463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TextBox 93"/>
            <p:cNvSpPr txBox="1">
              <a:spLocks noChangeArrowheads="1"/>
            </p:cNvSpPr>
            <p:nvPr userDrawn="1"/>
          </p:nvSpPr>
          <p:spPr bwMode="auto">
            <a:xfrm>
              <a:off x="3497263" y="3789363"/>
              <a:ext cx="20542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>
                  <a:solidFill>
                    <a:srgbClr val="7E7E7E"/>
                  </a:solidFill>
                  <a:latin typeface="Calibri" charset="0"/>
                </a:rPr>
                <a:t>SWIFT, correspondent banking,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33505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_DSC09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84" y="3675669"/>
            <a:ext cx="3600000" cy="24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TC Amsterdam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84" y="1124743"/>
            <a:ext cx="3600000" cy="24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1125538"/>
            <a:ext cx="56880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Founded in 2002</a:t>
            </a: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Partners: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</a:rPr>
              <a:t>Shikko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</a:rPr>
              <a:t>Nijland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 &amp;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</a:rPr>
              <a:t>Douwe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</a:rPr>
              <a:t>Lycklama</a:t>
            </a:r>
            <a:endParaRPr lang="en-US" sz="2000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HQ in The Netherlands, Amsterdam </a:t>
            </a: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20+ consultants plus International network of associated experts</a:t>
            </a: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Three core practices: Payments, Digital Identity and E-Business</a:t>
            </a: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Strategy, co-creation and transformation</a:t>
            </a:r>
          </a:p>
          <a:p>
            <a:pPr marL="360363" indent="-360363" eaLnBrk="1" hangingPunct="1">
              <a:lnSpc>
                <a:spcPct val="90000"/>
              </a:lnSpc>
              <a:spcBef>
                <a:spcPct val="10000"/>
              </a:spcBef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Geographical focus on EU </a:t>
            </a:r>
          </a:p>
          <a:p>
            <a:pPr marL="360363" indent="-360363" eaLnBrk="1" hangingPunct="1">
              <a:lnSpc>
                <a:spcPct val="90000"/>
              </a:lnSpc>
              <a:spcBef>
                <a:spcPct val="10000"/>
              </a:spcBef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Member of 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a.o.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EBA, ECP and EPCA</a:t>
            </a:r>
          </a:p>
          <a:p>
            <a:pPr marL="360363" indent="-360363" eaLnBrk="1" hangingPunct="1">
              <a:lnSpc>
                <a:spcPct val="90000"/>
              </a:lnSpc>
              <a:spcBef>
                <a:spcPct val="10000"/>
              </a:spcBef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Founding member of Holland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Fintech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989" y="260648"/>
            <a:ext cx="11376024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Innopay: innovation experts in Payments, Digital Identity and E-Business</a:t>
            </a:r>
            <a:endParaRPr lang="en-US" sz="28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41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  <p:grpSp>
        <p:nvGrpSpPr>
          <p:cNvPr id="111" name="Group 110"/>
          <p:cNvGrpSpPr/>
          <p:nvPr/>
        </p:nvGrpSpPr>
        <p:grpSpPr>
          <a:xfrm>
            <a:off x="2135560" y="1122363"/>
            <a:ext cx="8442325" cy="4927600"/>
            <a:chOff x="593725" y="1122363"/>
            <a:chExt cx="8442325" cy="4927600"/>
          </a:xfrm>
        </p:grpSpPr>
        <p:pic>
          <p:nvPicPr>
            <p:cNvPr id="3" name="Afbeelding 3" descr="dame zittend met laptop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600" y="1122363"/>
              <a:ext cx="58578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912812" y="2586038"/>
              <a:ext cx="244475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" name="Afbeelding 5" descr="hele_blije_verkoper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813" y="1122363"/>
              <a:ext cx="12541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hoek 33"/>
            <p:cNvSpPr/>
            <p:nvPr userDrawn="1"/>
          </p:nvSpPr>
          <p:spPr>
            <a:xfrm>
              <a:off x="593725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grpSp>
          <p:nvGrpSpPr>
            <p:cNvPr id="7" name="Group 123"/>
            <p:cNvGrpSpPr>
              <a:grpSpLocks noChangeAspect="1"/>
            </p:cNvGrpSpPr>
            <p:nvPr userDrawn="1"/>
          </p:nvGrpSpPr>
          <p:grpSpPr bwMode="auto">
            <a:xfrm flipH="1">
              <a:off x="7972425" y="3925888"/>
              <a:ext cx="1044575" cy="650875"/>
              <a:chOff x="-2700802" y="3356993"/>
              <a:chExt cx="1030638" cy="660128"/>
            </a:xfrm>
          </p:grpSpPr>
          <p:pic>
            <p:nvPicPr>
              <p:cNvPr id="8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00802" y="335699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68284" y="3445496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229" y="351352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1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678657" y="3664744"/>
              <a:ext cx="303212" cy="38735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1"/>
            <p:cNvGrpSpPr>
              <a:grpSpLocks/>
            </p:cNvGrpSpPr>
            <p:nvPr userDrawn="1"/>
          </p:nvGrpSpPr>
          <p:grpSpPr bwMode="auto">
            <a:xfrm>
              <a:off x="7235825" y="2708275"/>
              <a:ext cx="1800225" cy="998538"/>
              <a:chOff x="-3980659" y="3284988"/>
              <a:chExt cx="1799998" cy="997161"/>
            </a:xfrm>
          </p:grpSpPr>
          <p:pic>
            <p:nvPicPr>
              <p:cNvPr id="13" name="Picture 70" descr="Denk wolk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80659" y="3284988"/>
                <a:ext cx="1799998" cy="99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25414" y="3654429"/>
                <a:ext cx="474662" cy="23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21432" y="3706990"/>
                <a:ext cx="792162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4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93366" y="3429004"/>
                <a:ext cx="647700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97422" y="3942461"/>
                <a:ext cx="6905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49350" y="3870453"/>
                <a:ext cx="647700" cy="21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9" name="Straight Connector 165"/>
            <p:cNvCxnSpPr>
              <a:cxnSpLocks noChangeShapeType="1"/>
              <a:stCxn id="91" idx="1"/>
            </p:cNvCxnSpPr>
            <p:nvPr userDrawn="1"/>
          </p:nvCxnSpPr>
          <p:spPr bwMode="auto">
            <a:xfrm flipV="1">
              <a:off x="6596063" y="4437063"/>
              <a:ext cx="11525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oup 167"/>
            <p:cNvGrpSpPr>
              <a:grpSpLocks/>
            </p:cNvGrpSpPr>
            <p:nvPr userDrawn="1"/>
          </p:nvGrpSpPr>
          <p:grpSpPr bwMode="auto">
            <a:xfrm>
              <a:off x="3557588" y="4408488"/>
              <a:ext cx="1943100" cy="1641475"/>
              <a:chOff x="2906990" y="4501185"/>
              <a:chExt cx="2586155" cy="1641603"/>
            </a:xfrm>
          </p:grpSpPr>
          <p:grpSp>
            <p:nvGrpSpPr>
              <p:cNvPr id="21" name="Group 168"/>
              <p:cNvGrpSpPr>
                <a:grpSpLocks/>
              </p:cNvGrpSpPr>
              <p:nvPr/>
            </p:nvGrpSpPr>
            <p:grpSpPr bwMode="auto">
              <a:xfrm>
                <a:off x="2940815" y="4501185"/>
                <a:ext cx="2518504" cy="1641603"/>
                <a:chOff x="2967470" y="4422672"/>
                <a:chExt cx="2518504" cy="1641603"/>
              </a:xfrm>
            </p:grpSpPr>
            <p:sp>
              <p:nvSpPr>
                <p:cNvPr id="25" name="Rechthoek 33"/>
                <p:cNvSpPr/>
                <p:nvPr/>
              </p:nvSpPr>
              <p:spPr>
                <a:xfrm>
                  <a:off x="2967451" y="4422672"/>
                  <a:ext cx="2518543" cy="258782"/>
                </a:xfrm>
                <a:prstGeom prst="rect">
                  <a:avLst/>
                </a:prstGeom>
                <a:no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SCT, SDD</a:t>
                  </a:r>
                </a:p>
              </p:txBody>
            </p:sp>
            <p:sp>
              <p:nvSpPr>
                <p:cNvPr id="26" name="Rechthoek 33"/>
                <p:cNvSpPr/>
                <p:nvPr/>
              </p:nvSpPr>
              <p:spPr>
                <a:xfrm>
                  <a:off x="2967451" y="4681454"/>
                  <a:ext cx="2518543" cy="260370"/>
                </a:xfrm>
                <a:prstGeom prst="rect">
                  <a:avLst/>
                </a:prstGeom>
                <a:no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Cards, Cheques</a:t>
                  </a:r>
                </a:p>
              </p:txBody>
            </p:sp>
            <p:sp>
              <p:nvSpPr>
                <p:cNvPr id="27" name="Rechthoek 33"/>
                <p:cNvSpPr/>
                <p:nvPr/>
              </p:nvSpPr>
              <p:spPr>
                <a:xfrm>
                  <a:off x="2967451" y="4941824"/>
                  <a:ext cx="2518543" cy="258783"/>
                </a:xfrm>
                <a:prstGeom prst="rect">
                  <a:avLst/>
                </a:prstGeom>
                <a:no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ACH</a:t>
                  </a:r>
                </a:p>
              </p:txBody>
            </p:sp>
            <p:sp>
              <p:nvSpPr>
                <p:cNvPr id="28" name="Rechthoek 33"/>
                <p:cNvSpPr/>
                <p:nvPr/>
              </p:nvSpPr>
              <p:spPr>
                <a:xfrm>
                  <a:off x="2967451" y="5200608"/>
                  <a:ext cx="2518543" cy="287359"/>
                </a:xfrm>
                <a:prstGeom prst="rect">
                  <a:avLst/>
                </a:prstGeom>
                <a:solidFill>
                  <a:srgbClr val="FFFFFF"/>
                </a:solidFill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Visanet</a:t>
                  </a: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, </a:t>
                  </a: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Banknet</a:t>
                  </a:r>
                  <a:endParaRPr lang="nl-NL" sz="1200" dirty="0">
                    <a:solidFill>
                      <a:srgbClr val="7F7E7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" name="Rechthoek 33"/>
                <p:cNvSpPr/>
                <p:nvPr/>
              </p:nvSpPr>
              <p:spPr>
                <a:xfrm>
                  <a:off x="2967451" y="5487967"/>
                  <a:ext cx="2518543" cy="576308"/>
                </a:xfrm>
                <a:prstGeom prst="rect">
                  <a:avLst/>
                </a:prstGeom>
                <a:no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Real Time Gross Settlement</a:t>
                  </a:r>
                </a:p>
              </p:txBody>
            </p:sp>
          </p:grpSp>
          <p:sp>
            <p:nvSpPr>
              <p:cNvPr id="22" name="Rectangle 169"/>
              <p:cNvSpPr>
                <a:spLocks noChangeArrowheads="1"/>
              </p:cNvSpPr>
              <p:nvPr/>
            </p:nvSpPr>
            <p:spPr bwMode="auto">
              <a:xfrm>
                <a:off x="2906990" y="4501185"/>
                <a:ext cx="2586155" cy="518402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Rectangle 170"/>
              <p:cNvSpPr>
                <a:spLocks noChangeArrowheads="1"/>
              </p:cNvSpPr>
              <p:nvPr/>
            </p:nvSpPr>
            <p:spPr bwMode="auto">
              <a:xfrm>
                <a:off x="2906990" y="5019586"/>
                <a:ext cx="2586155" cy="547201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Rectangle 171"/>
              <p:cNvSpPr>
                <a:spLocks noChangeArrowheads="1"/>
              </p:cNvSpPr>
              <p:nvPr/>
            </p:nvSpPr>
            <p:spPr bwMode="auto">
              <a:xfrm>
                <a:off x="2906990" y="5566668"/>
                <a:ext cx="2586155" cy="576120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30" name="Afbeelding 6" descr="Bank.png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2379663"/>
              <a:ext cx="94615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181"/>
            <p:cNvGrpSpPr>
              <a:grpSpLocks/>
            </p:cNvGrpSpPr>
            <p:nvPr userDrawn="1"/>
          </p:nvGrpSpPr>
          <p:grpSpPr bwMode="auto">
            <a:xfrm>
              <a:off x="2270125" y="3316288"/>
              <a:ext cx="1268413" cy="2317750"/>
              <a:chOff x="3275164" y="2093287"/>
              <a:chExt cx="1269093" cy="1918365"/>
            </a:xfrm>
          </p:grpSpPr>
          <p:sp>
            <p:nvSpPr>
              <p:cNvPr id="32" name="Rechthoek 8"/>
              <p:cNvSpPr/>
              <p:nvPr/>
            </p:nvSpPr>
            <p:spPr>
              <a:xfrm>
                <a:off x="3459413" y="2094601"/>
                <a:ext cx="945069" cy="1917051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33" name="Group 183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37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992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38" name="Rectangle 188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34" name="Group 184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75846" y="3781389"/>
                  <a:ext cx="313552" cy="956477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39" name="Straight Connector 192"/>
            <p:cNvCxnSpPr>
              <a:cxnSpLocks noChangeShapeType="1"/>
            </p:cNvCxnSpPr>
            <p:nvPr userDrawn="1"/>
          </p:nvCxnSpPr>
          <p:spPr bwMode="auto">
            <a:xfrm>
              <a:off x="3400425" y="4491038"/>
              <a:ext cx="184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0" name="Afbeelding 4" descr="Bank1.png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2414588"/>
              <a:ext cx="960437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195"/>
            <p:cNvGrpSpPr>
              <a:grpSpLocks/>
            </p:cNvGrpSpPr>
            <p:nvPr userDrawn="1"/>
          </p:nvGrpSpPr>
          <p:grpSpPr bwMode="auto">
            <a:xfrm flipH="1">
              <a:off x="5510213" y="3316288"/>
              <a:ext cx="1270000" cy="2289175"/>
              <a:chOff x="3275164" y="2093287"/>
              <a:chExt cx="1269093" cy="1827010"/>
            </a:xfrm>
          </p:grpSpPr>
          <p:sp>
            <p:nvSpPr>
              <p:cNvPr id="42" name="Rechthoek 8"/>
              <p:cNvSpPr/>
              <p:nvPr/>
            </p:nvSpPr>
            <p:spPr>
              <a:xfrm>
                <a:off x="3459182" y="2093287"/>
                <a:ext cx="945474" cy="182701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43" name="Group 197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47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713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4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44" name="Group 198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45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75846" y="3781390"/>
                  <a:ext cx="313552" cy="90302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4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49" name="Straight Connector 203"/>
            <p:cNvCxnSpPr>
              <a:cxnSpLocks noChangeShapeType="1"/>
            </p:cNvCxnSpPr>
            <p:nvPr userDrawn="1"/>
          </p:nvCxnSpPr>
          <p:spPr bwMode="auto">
            <a:xfrm>
              <a:off x="5456238" y="4491038"/>
              <a:ext cx="1825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204"/>
            <p:cNvCxnSpPr>
              <a:cxnSpLocks noChangeShapeType="1"/>
            </p:cNvCxnSpPr>
            <p:nvPr userDrawn="1"/>
          </p:nvCxnSpPr>
          <p:spPr bwMode="auto">
            <a:xfrm>
              <a:off x="3078163" y="4049713"/>
              <a:ext cx="290512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6637338" y="4052888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Elbow Connector 206"/>
            <p:cNvCxnSpPr>
              <a:cxnSpLocks noChangeShapeType="1"/>
            </p:cNvCxnSpPr>
            <p:nvPr userDrawn="1"/>
          </p:nvCxnSpPr>
          <p:spPr bwMode="auto">
            <a:xfrm rot="10800000">
              <a:off x="5988050" y="3827463"/>
              <a:ext cx="293688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Elbow Connector 210"/>
            <p:cNvCxnSpPr>
              <a:cxnSpLocks noChangeShapeType="1"/>
            </p:cNvCxnSpPr>
            <p:nvPr userDrawn="1"/>
          </p:nvCxnSpPr>
          <p:spPr bwMode="auto">
            <a:xfrm rot="10800000">
              <a:off x="2789238" y="3827463"/>
              <a:ext cx="293687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Elbow Connector 212"/>
            <p:cNvCxnSpPr>
              <a:cxnSpLocks noChangeShapeType="1"/>
            </p:cNvCxnSpPr>
            <p:nvPr userDrawn="1"/>
          </p:nvCxnSpPr>
          <p:spPr bwMode="auto">
            <a:xfrm rot="10800000">
              <a:off x="2941638" y="3933825"/>
              <a:ext cx="615950" cy="733425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Elbow Connector 213"/>
            <p:cNvCxnSpPr>
              <a:cxnSpLocks noChangeShapeType="1"/>
            </p:cNvCxnSpPr>
            <p:nvPr userDrawn="1"/>
          </p:nvCxnSpPr>
          <p:spPr bwMode="auto">
            <a:xfrm flipV="1">
              <a:off x="5500688" y="3860800"/>
              <a:ext cx="631825" cy="806450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hthoek 33"/>
            <p:cNvSpPr/>
            <p:nvPr userDrawn="1"/>
          </p:nvSpPr>
          <p:spPr>
            <a:xfrm>
              <a:off x="2486025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57" name="Rechthoek 33"/>
            <p:cNvSpPr/>
            <p:nvPr userDrawn="1"/>
          </p:nvSpPr>
          <p:spPr>
            <a:xfrm>
              <a:off x="5670550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58" name="Rechthoek 33"/>
            <p:cNvSpPr/>
            <p:nvPr userDrawn="1"/>
          </p:nvSpPr>
          <p:spPr>
            <a:xfrm>
              <a:off x="7696200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Verkoper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cxnSp>
          <p:nvCxnSpPr>
            <p:cNvPr id="59" name="Elbow Connector 191"/>
            <p:cNvCxnSpPr>
              <a:cxnSpLocks noChangeShapeType="1"/>
            </p:cNvCxnSpPr>
            <p:nvPr userDrawn="1"/>
          </p:nvCxnSpPr>
          <p:spPr bwMode="auto">
            <a:xfrm flipV="1">
              <a:off x="1924050" y="2846388"/>
              <a:ext cx="515938" cy="36036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1363663" y="4437063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1349375" y="4054475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Elbow Connector 191"/>
            <p:cNvCxnSpPr>
              <a:cxnSpLocks noChangeShapeType="1"/>
            </p:cNvCxnSpPr>
            <p:nvPr userDrawn="1"/>
          </p:nvCxnSpPr>
          <p:spPr bwMode="auto">
            <a:xfrm rot="10800000">
              <a:off x="6553200" y="2828925"/>
              <a:ext cx="682625" cy="37782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Elbow Connector 191"/>
            <p:cNvCxnSpPr>
              <a:cxnSpLocks noChangeShapeType="1"/>
            </p:cNvCxnSpPr>
            <p:nvPr userDrawn="1"/>
          </p:nvCxnSpPr>
          <p:spPr bwMode="auto">
            <a:xfrm rot="16200000" flipH="1">
              <a:off x="8163719" y="3679032"/>
              <a:ext cx="306387" cy="36195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8014494" y="2585244"/>
              <a:ext cx="244475" cy="158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5" name="Group 3"/>
            <p:cNvGrpSpPr>
              <a:grpSpLocks noChangeAspect="1"/>
            </p:cNvGrpSpPr>
            <p:nvPr userDrawn="1"/>
          </p:nvGrpSpPr>
          <p:grpSpPr bwMode="auto">
            <a:xfrm>
              <a:off x="2878138" y="1125538"/>
              <a:ext cx="3367087" cy="1223962"/>
              <a:chOff x="2582068" y="1125538"/>
              <a:chExt cx="3960813" cy="1439862"/>
            </a:xfrm>
          </p:grpSpPr>
          <p:grpSp>
            <p:nvGrpSpPr>
              <p:cNvPr id="66" name="Group 148"/>
              <p:cNvGrpSpPr>
                <a:grpSpLocks noChangeAspect="1"/>
              </p:cNvGrpSpPr>
              <p:nvPr/>
            </p:nvGrpSpPr>
            <p:grpSpPr bwMode="auto">
              <a:xfrm>
                <a:off x="2582068" y="1125538"/>
                <a:ext cx="2808288" cy="1414462"/>
                <a:chOff x="53975" y="1109663"/>
                <a:chExt cx="4537075" cy="2286000"/>
              </a:xfrm>
            </p:grpSpPr>
            <p:pic>
              <p:nvPicPr>
                <p:cNvPr id="84" name="Picture 10" descr="Denk wolk.png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" y="1109663"/>
                  <a:ext cx="4537075" cy="228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Afbeelding 1"/>
                <p:cNvPicPr>
                  <a:picLocks noChangeAspect="1"/>
                </p:cNvPicPr>
                <p:nvPr/>
              </p:nvPicPr>
              <p:blipFill>
                <a:blip r:embed="rId1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628775"/>
                  <a:ext cx="895350" cy="360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Afbeelding 10"/>
                <p:cNvPicPr>
                  <a:picLocks noChangeAspect="1"/>
                </p:cNvPicPr>
                <p:nvPr/>
              </p:nvPicPr>
              <p:blipFill>
                <a:blip r:embed="rId1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6850" y="1268413"/>
                  <a:ext cx="539750" cy="539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Afbeelding 112"/>
                <p:cNvPicPr>
                  <a:picLocks noChangeAspect="1"/>
                </p:cNvPicPr>
                <p:nvPr/>
              </p:nvPicPr>
              <p:blipFill>
                <a:blip r:embed="rId1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050" y="2852738"/>
                  <a:ext cx="1100138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Afbeelding 56"/>
                <p:cNvPicPr>
                  <a:picLocks noChangeAspect="1"/>
                </p:cNvPicPr>
                <p:nvPr/>
              </p:nvPicPr>
              <p:blipFill>
                <a:blip r:embed="rId1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989138"/>
                  <a:ext cx="638175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30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2349500"/>
                  <a:ext cx="457200" cy="539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Afbeelding 28"/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113" y="1844675"/>
                  <a:ext cx="1201737" cy="515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92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24" r="-2"/>
                <a:stretch>
                  <a:fillRect/>
                </a:stretch>
              </p:blipFill>
              <p:spPr bwMode="auto">
                <a:xfrm>
                  <a:off x="684213" y="2836863"/>
                  <a:ext cx="1228725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95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5825" y="2460625"/>
                  <a:ext cx="1309688" cy="358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Picture 73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1982788"/>
                  <a:ext cx="1279525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" name="Picture 75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9975" y="2420938"/>
                  <a:ext cx="1349375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76"/>
                <p:cNvPicPr>
                  <a:picLocks noChangeAspect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8613" y="1268413"/>
                  <a:ext cx="525462" cy="504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Picture 74"/>
                <p:cNvPicPr>
                  <a:picLocks noChangeAspect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4875" y="1484313"/>
                  <a:ext cx="525463" cy="504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7" name="Group 2"/>
              <p:cNvGrpSpPr>
                <a:grpSpLocks/>
              </p:cNvGrpSpPr>
              <p:nvPr/>
            </p:nvGrpSpPr>
            <p:grpSpPr bwMode="auto">
              <a:xfrm>
                <a:off x="3969543" y="1139825"/>
                <a:ext cx="2573338" cy="1425575"/>
                <a:chOff x="3059832" y="1365409"/>
                <a:chExt cx="2952328" cy="1487527"/>
              </a:xfrm>
            </p:grpSpPr>
            <p:grpSp>
              <p:nvGrpSpPr>
                <p:cNvPr id="68" name="Group 162"/>
                <p:cNvGrpSpPr>
                  <a:grpSpLocks/>
                </p:cNvGrpSpPr>
                <p:nvPr/>
              </p:nvGrpSpPr>
              <p:grpSpPr bwMode="auto">
                <a:xfrm>
                  <a:off x="3059832" y="1365409"/>
                  <a:ext cx="2952328" cy="1487527"/>
                  <a:chOff x="4606925" y="1109663"/>
                  <a:chExt cx="4537075" cy="2286000"/>
                </a:xfrm>
              </p:grpSpPr>
              <p:pic>
                <p:nvPicPr>
                  <p:cNvPr id="70" name="Picture 70" descr="Denk wolk.png"/>
                  <p:cNvPicPr>
                    <a:picLocks noChangeAspect="1"/>
                  </p:cNvPicPr>
                  <p:nvPr/>
                </p:nvPicPr>
                <p:blipFill>
                  <a:blip r:embed="rId2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6925" y="1109663"/>
                    <a:ext cx="4537075" cy="2286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1" name="Afbeelding 3"/>
                  <p:cNvPicPr>
                    <a:picLocks noChangeAspect="1"/>
                  </p:cNvPicPr>
                  <p:nvPr/>
                </p:nvPicPr>
                <p:blipFill>
                  <a:blip r:embed="rId2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56550" y="2492375"/>
                    <a:ext cx="868363" cy="360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" name="Afbeelding 9"/>
                  <p:cNvPicPr>
                    <a:picLocks noChangeAspect="1"/>
                  </p:cNvPicPr>
                  <p:nvPr/>
                </p:nvPicPr>
                <p:blipFill>
                  <a:blip r:embed="rId28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56550" y="2133600"/>
                    <a:ext cx="942975" cy="358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" name="Afbeelding 20"/>
                  <p:cNvPicPr>
                    <a:picLocks noChangeAspect="1"/>
                  </p:cNvPicPr>
                  <p:nvPr/>
                </p:nvPicPr>
                <p:blipFill>
                  <a:blip r:embed="rId2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0425" y="1412875"/>
                    <a:ext cx="1741488" cy="288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" name="Afbeelding 25"/>
                  <p:cNvPicPr>
                    <a:picLocks noChangeAspect="1"/>
                  </p:cNvPicPr>
                  <p:nvPr/>
                </p:nvPicPr>
                <p:blipFill>
                  <a:blip r:embed="rId30" cstate="screen">
                    <a:clrChange>
                      <a:clrFrom>
                        <a:srgbClr val="FDFFFF"/>
                      </a:clrFrom>
                      <a:clrTo>
                        <a:srgbClr val="FD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21438" y="2816225"/>
                    <a:ext cx="527050" cy="541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Afbeelding 27"/>
                  <p:cNvPicPr>
                    <a:picLocks noChangeAspect="1"/>
                  </p:cNvPicPr>
                  <p:nvPr/>
                </p:nvPicPr>
                <p:blipFill>
                  <a:blip r:embed="rId3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4025" y="1773238"/>
                    <a:ext cx="1193800" cy="357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Afbeelding 40"/>
                  <p:cNvPicPr>
                    <a:picLocks noChangeAspect="1"/>
                  </p:cNvPicPr>
                  <p:nvPr/>
                </p:nvPicPr>
                <p:blipFill>
                  <a:blip r:embed="rId3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01013" y="1773238"/>
                    <a:ext cx="874712" cy="3381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7" name="Picture 55" descr="logo si paars.png"/>
                  <p:cNvPicPr>
                    <a:picLocks noChangeAspect="1"/>
                  </p:cNvPicPr>
                  <p:nvPr/>
                </p:nvPicPr>
                <p:blipFill>
                  <a:blip r:embed="rId3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08625" y="2797175"/>
                    <a:ext cx="482600" cy="504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88"/>
                  <p:cNvPicPr>
                    <a:picLocks noChangeAspect="1"/>
                  </p:cNvPicPr>
                  <p:nvPr/>
                </p:nvPicPr>
                <p:blipFill>
                  <a:blip r:embed="rId3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76825" y="2133600"/>
                    <a:ext cx="1563688" cy="358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90"/>
                  <p:cNvPicPr>
                    <a:picLocks noChangeAspect="1"/>
                  </p:cNvPicPr>
                  <p:nvPr/>
                </p:nvPicPr>
                <p:blipFill>
                  <a:blip r:embed="rId3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80063" y="2525713"/>
                    <a:ext cx="1279525" cy="288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91"/>
                  <p:cNvPicPr>
                    <a:picLocks noChangeAspect="1"/>
                  </p:cNvPicPr>
                  <p:nvPr/>
                </p:nvPicPr>
                <p:blipFill>
                  <a:blip r:embed="rId3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19925" y="2636838"/>
                    <a:ext cx="900113" cy="431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93"/>
                  <p:cNvPicPr>
                    <a:picLocks noChangeAspect="1"/>
                  </p:cNvPicPr>
                  <p:nvPr/>
                </p:nvPicPr>
                <p:blipFill>
                  <a:blip r:embed="rId3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2588" y="2133600"/>
                    <a:ext cx="982662" cy="358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94"/>
                  <p:cNvPicPr>
                    <a:picLocks noChangeAspect="1"/>
                  </p:cNvPicPr>
                  <p:nvPr/>
                </p:nvPicPr>
                <p:blipFill>
                  <a:blip r:embed="rId3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2725" y="1700213"/>
                    <a:ext cx="1131888" cy="3603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86"/>
                  <p:cNvPicPr>
                    <a:picLocks noChangeAspect="1"/>
                  </p:cNvPicPr>
                  <p:nvPr/>
                </p:nvPicPr>
                <p:blipFill>
                  <a:blip r:embed="rId3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32363" y="2420938"/>
                    <a:ext cx="538162" cy="539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69" name="Afbeelding 51"/>
                <p:cNvPicPr>
                  <a:picLocks noChangeAspect="1"/>
                </p:cNvPicPr>
                <p:nvPr/>
              </p:nvPicPr>
              <p:blipFill>
                <a:blip r:embed="rId40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268" y="1745859"/>
                  <a:ext cx="309508" cy="285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97" name="Elbow Connector 54"/>
            <p:cNvCxnSpPr>
              <a:cxnSpLocks noChangeShapeType="1"/>
            </p:cNvCxnSpPr>
            <p:nvPr userDrawn="1"/>
          </p:nvCxnSpPr>
          <p:spPr bwMode="auto">
            <a:xfrm>
              <a:off x="1322388" y="1644650"/>
              <a:ext cx="1555750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Elbow Connector 54"/>
            <p:cNvCxnSpPr>
              <a:cxnSpLocks noChangeShapeType="1"/>
            </p:cNvCxnSpPr>
            <p:nvPr userDrawn="1"/>
          </p:nvCxnSpPr>
          <p:spPr bwMode="auto">
            <a:xfrm>
              <a:off x="6300788" y="1644650"/>
              <a:ext cx="1089025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Elbow Connector 54"/>
            <p:cNvCxnSpPr>
              <a:cxnSpLocks noChangeShapeType="1"/>
            </p:cNvCxnSpPr>
            <p:nvPr userDrawn="1"/>
          </p:nvCxnSpPr>
          <p:spPr bwMode="auto">
            <a:xfrm flipV="1">
              <a:off x="1547813" y="2060575"/>
              <a:ext cx="1223962" cy="647700"/>
            </a:xfrm>
            <a:prstGeom prst="straightConnector1">
              <a:avLst/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Elbow Connector 54"/>
            <p:cNvCxnSpPr>
              <a:cxnSpLocks noChangeShapeType="1"/>
            </p:cNvCxnSpPr>
            <p:nvPr userDrawn="1"/>
          </p:nvCxnSpPr>
          <p:spPr bwMode="auto">
            <a:xfrm flipV="1">
              <a:off x="3400425" y="2327275"/>
              <a:ext cx="671513" cy="519113"/>
            </a:xfrm>
            <a:prstGeom prst="bentConnector2">
              <a:avLst/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Elbow Connector 54"/>
            <p:cNvCxnSpPr>
              <a:cxnSpLocks noChangeShapeType="1"/>
            </p:cNvCxnSpPr>
            <p:nvPr userDrawn="1"/>
          </p:nvCxnSpPr>
          <p:spPr bwMode="auto">
            <a:xfrm rot="10800000">
              <a:off x="5151438" y="2349500"/>
              <a:ext cx="455612" cy="479425"/>
            </a:xfrm>
            <a:prstGeom prst="bentConnector2">
              <a:avLst/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Elbow Connector 54"/>
            <p:cNvCxnSpPr>
              <a:cxnSpLocks noChangeShapeType="1"/>
            </p:cNvCxnSpPr>
            <p:nvPr userDrawn="1"/>
          </p:nvCxnSpPr>
          <p:spPr bwMode="auto">
            <a:xfrm flipH="1" flipV="1">
              <a:off x="6372225" y="2060575"/>
              <a:ext cx="1223963" cy="647700"/>
            </a:xfrm>
            <a:prstGeom prst="straightConnector1">
              <a:avLst/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211"/>
            <p:cNvCxnSpPr>
              <a:cxnSpLocks noChangeShapeType="1"/>
            </p:cNvCxnSpPr>
            <p:nvPr userDrawn="1"/>
          </p:nvCxnSpPr>
          <p:spPr bwMode="auto">
            <a:xfrm>
              <a:off x="3276600" y="3827463"/>
              <a:ext cx="2519363" cy="6350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Rectangle 185"/>
            <p:cNvSpPr>
              <a:spLocks noChangeArrowheads="1"/>
            </p:cNvSpPr>
            <p:nvPr userDrawn="1"/>
          </p:nvSpPr>
          <p:spPr bwMode="auto">
            <a:xfrm>
              <a:off x="4292600" y="3927475"/>
              <a:ext cx="39528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 </a:t>
              </a:r>
            </a:p>
          </p:txBody>
        </p:sp>
        <p:sp>
          <p:nvSpPr>
            <p:cNvPr id="105" name="Rectangle 47"/>
            <p:cNvSpPr>
              <a:spLocks noChangeArrowheads="1"/>
            </p:cNvSpPr>
            <p:nvPr userDrawn="1"/>
          </p:nvSpPr>
          <p:spPr bwMode="auto">
            <a:xfrm>
              <a:off x="4284663" y="3500438"/>
              <a:ext cx="431800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6" name="Straight Connector 147"/>
            <p:cNvCxnSpPr>
              <a:cxnSpLocks noChangeShapeType="1"/>
            </p:cNvCxnSpPr>
            <p:nvPr userDrawn="1"/>
          </p:nvCxnSpPr>
          <p:spPr bwMode="auto">
            <a:xfrm flipH="1" flipV="1">
              <a:off x="4427538" y="3573463"/>
              <a:ext cx="180975" cy="503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608513" y="3827463"/>
              <a:ext cx="107950" cy="249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284663" y="3573463"/>
              <a:ext cx="142875" cy="250825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Rectangle 131"/>
            <p:cNvSpPr>
              <a:spLocks noChangeArrowheads="1"/>
            </p:cNvSpPr>
            <p:nvPr userDrawn="1"/>
          </p:nvSpPr>
          <p:spPr bwMode="auto">
            <a:xfrm>
              <a:off x="4427538" y="3860800"/>
              <a:ext cx="360362" cy="144463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TextBox 1"/>
            <p:cNvSpPr txBox="1">
              <a:spLocks noChangeArrowheads="1"/>
            </p:cNvSpPr>
            <p:nvPr userDrawn="1"/>
          </p:nvSpPr>
          <p:spPr bwMode="auto">
            <a:xfrm>
              <a:off x="3497263" y="3789363"/>
              <a:ext cx="20542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>
                  <a:solidFill>
                    <a:srgbClr val="7E7E7E"/>
                  </a:solidFill>
                  <a:latin typeface="Calibri" charset="0"/>
                </a:rPr>
                <a:t>SWIFT, correspondent banking,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93810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24744"/>
            <a:ext cx="11328400" cy="4968899"/>
          </a:xfrm>
        </p:spPr>
        <p:txBody>
          <a:bodyPr/>
          <a:lstStyle>
            <a:lvl1pPr>
              <a:buClr>
                <a:srgbClr val="0087FF"/>
              </a:buClr>
              <a:defRPr b="0"/>
            </a:lvl1pPr>
            <a:lvl2pPr>
              <a:buClr>
                <a:srgbClr val="0087FF"/>
              </a:buClr>
              <a:defRPr b="0"/>
            </a:lvl2pPr>
            <a:lvl3pPr>
              <a:buClr>
                <a:srgbClr val="0087FF"/>
              </a:buClr>
              <a:defRPr b="0"/>
            </a:lvl3pPr>
            <a:lvl4pPr>
              <a:buClr>
                <a:srgbClr val="0087FF"/>
              </a:buClr>
              <a:defRPr b="0"/>
            </a:lvl4pPr>
            <a:lvl5pPr>
              <a:buClr>
                <a:srgbClr val="0087FF"/>
              </a:buClr>
              <a:defRPr b="0"/>
            </a:lvl5pPr>
          </a:lstStyle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2110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7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here to enter </a:t>
            </a:r>
            <a:r>
              <a:rPr lang="en-GB" noProof="0" dirty="0" smtClean="0"/>
              <a:t>chapter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1909" y="731894"/>
            <a:ext cx="11168183" cy="609545"/>
          </a:xfrm>
        </p:spPr>
        <p:txBody>
          <a:bodyPr/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marL="0" lvl="0" indent="0" algn="l" defTabSz="10050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</a:pPr>
            <a:r>
              <a:rPr lang="en-GB" dirty="0" smtClean="0"/>
              <a:t>Click here to enter slide message</a:t>
            </a:r>
          </a:p>
        </p:txBody>
      </p:sp>
    </p:spTree>
    <p:extLst>
      <p:ext uri="{BB962C8B-B14F-4D97-AF65-F5344CB8AC3E}">
        <p14:creationId xmlns:p14="http://schemas.microsoft.com/office/powerpoint/2010/main" val="7104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4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1" y="1773238"/>
            <a:ext cx="10946308" cy="42480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434478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0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53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1295400"/>
            <a:ext cx="5386917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005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8000" y="1981201"/>
            <a:ext cx="5386917" cy="4144963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96568" y="1295400"/>
            <a:ext cx="5389033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005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396568" y="1981201"/>
            <a:ext cx="5389033" cy="4144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08000" y="237744"/>
            <a:ext cx="79248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add 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258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1800" y="1268434"/>
            <a:ext cx="8278813" cy="4968878"/>
            <a:chOff x="2065340" y="981075"/>
            <a:chExt cx="8278813" cy="4968878"/>
          </a:xfrm>
        </p:grpSpPr>
        <p:sp>
          <p:nvSpPr>
            <p:cNvPr id="4" name="Tekstvak 22"/>
            <p:cNvSpPr txBox="1">
              <a:spLocks noChangeArrowheads="1"/>
            </p:cNvSpPr>
            <p:nvPr/>
          </p:nvSpPr>
          <p:spPr bwMode="auto">
            <a:xfrm rot="-5400000">
              <a:off x="1133477" y="4119563"/>
              <a:ext cx="2263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000" b="1" dirty="0">
                  <a:solidFill>
                    <a:srgbClr val="000000"/>
                  </a:solidFill>
                  <a:latin typeface="Calibri" charset="0"/>
                </a:rPr>
                <a:t>Innovation Services</a:t>
              </a:r>
            </a:p>
          </p:txBody>
        </p:sp>
        <p:sp>
          <p:nvSpPr>
            <p:cNvPr id="5" name="Tekstvak 3"/>
            <p:cNvSpPr txBox="1">
              <a:spLocks noChangeArrowheads="1"/>
            </p:cNvSpPr>
            <p:nvPr/>
          </p:nvSpPr>
          <p:spPr bwMode="auto">
            <a:xfrm>
              <a:off x="6042025" y="981075"/>
              <a:ext cx="23320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000" b="1" dirty="0">
                  <a:solidFill>
                    <a:srgbClr val="000000"/>
                  </a:solidFill>
                  <a:latin typeface="Calibri" charset="0"/>
                </a:rPr>
                <a:t>Three core practices</a:t>
              </a:r>
            </a:p>
          </p:txBody>
        </p:sp>
        <p:sp>
          <p:nvSpPr>
            <p:cNvPr id="6" name="Rechthoek 4"/>
            <p:cNvSpPr/>
            <p:nvPr/>
          </p:nvSpPr>
          <p:spPr bwMode="auto">
            <a:xfrm>
              <a:off x="4727578" y="1484316"/>
              <a:ext cx="1223963" cy="4465637"/>
            </a:xfrm>
            <a:prstGeom prst="rect">
              <a:avLst/>
            </a:prstGeom>
            <a:solidFill>
              <a:schemeClr val="bg1">
                <a:lumMod val="85000"/>
                <a:alpha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Payments</a:t>
              </a:r>
            </a:p>
          </p:txBody>
        </p:sp>
        <p:sp>
          <p:nvSpPr>
            <p:cNvPr id="7" name="Rechthoek 16"/>
            <p:cNvSpPr/>
            <p:nvPr/>
          </p:nvSpPr>
          <p:spPr bwMode="auto">
            <a:xfrm>
              <a:off x="6096003" y="1484316"/>
              <a:ext cx="1223963" cy="4465637"/>
            </a:xfrm>
            <a:prstGeom prst="rect">
              <a:avLst/>
            </a:prstGeom>
            <a:solidFill>
              <a:srgbClr val="D9D9D9">
                <a:alpha val="8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Digital Identity</a:t>
              </a:r>
            </a:p>
          </p:txBody>
        </p:sp>
        <p:sp>
          <p:nvSpPr>
            <p:cNvPr id="8" name="Rechthoek 15"/>
            <p:cNvSpPr/>
            <p:nvPr/>
          </p:nvSpPr>
          <p:spPr bwMode="auto">
            <a:xfrm>
              <a:off x="7464428" y="1484316"/>
              <a:ext cx="1223963" cy="4465637"/>
            </a:xfrm>
            <a:prstGeom prst="rect">
              <a:avLst/>
            </a:prstGeom>
            <a:solidFill>
              <a:srgbClr val="D9D9D9">
                <a:alpha val="8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E-Business</a:t>
              </a:r>
            </a:p>
          </p:txBody>
        </p:sp>
        <p:sp>
          <p:nvSpPr>
            <p:cNvPr id="9" name="Rechthoek 27"/>
            <p:cNvSpPr>
              <a:spLocks noChangeArrowheads="1"/>
            </p:cNvSpPr>
            <p:nvPr/>
          </p:nvSpPr>
          <p:spPr bwMode="auto">
            <a:xfrm>
              <a:off x="2640016" y="2744788"/>
              <a:ext cx="7704137" cy="939800"/>
            </a:xfrm>
            <a:prstGeom prst="rect">
              <a:avLst/>
            </a:prstGeom>
            <a:solidFill>
              <a:schemeClr val="bg1">
                <a:lumMod val="95000"/>
                <a:alpha val="85881"/>
              </a:schemeClr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Calibri" charset="0"/>
              </a:endParaRPr>
            </a:p>
          </p:txBody>
        </p:sp>
        <p:sp>
          <p:nvSpPr>
            <p:cNvPr id="10" name="Rechthoek 28"/>
            <p:cNvSpPr>
              <a:spLocks noChangeArrowheads="1"/>
            </p:cNvSpPr>
            <p:nvPr/>
          </p:nvSpPr>
          <p:spPr bwMode="auto">
            <a:xfrm>
              <a:off x="2640016" y="3817938"/>
              <a:ext cx="7704137" cy="939800"/>
            </a:xfrm>
            <a:prstGeom prst="rect">
              <a:avLst/>
            </a:prstGeom>
            <a:solidFill>
              <a:schemeClr val="bg1">
                <a:lumMod val="95000"/>
                <a:alpha val="85881"/>
              </a:schemeClr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Calibri" charset="0"/>
              </a:endParaRPr>
            </a:p>
          </p:txBody>
        </p:sp>
        <p:sp>
          <p:nvSpPr>
            <p:cNvPr id="11" name="Rechthoek 29"/>
            <p:cNvSpPr>
              <a:spLocks noChangeArrowheads="1"/>
            </p:cNvSpPr>
            <p:nvPr/>
          </p:nvSpPr>
          <p:spPr bwMode="auto">
            <a:xfrm>
              <a:off x="2640016" y="4892675"/>
              <a:ext cx="7704137" cy="939800"/>
            </a:xfrm>
            <a:prstGeom prst="rect">
              <a:avLst/>
            </a:prstGeom>
            <a:solidFill>
              <a:schemeClr val="bg1">
                <a:lumMod val="95000"/>
                <a:alpha val="85881"/>
              </a:schemeClr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Calibri" charset="0"/>
              </a:endParaRPr>
            </a:p>
          </p:txBody>
        </p:sp>
        <p:sp>
          <p:nvSpPr>
            <p:cNvPr id="12" name="Tekstvak 24"/>
            <p:cNvSpPr txBox="1">
              <a:spLocks noChangeArrowheads="1"/>
            </p:cNvSpPr>
            <p:nvPr/>
          </p:nvSpPr>
          <p:spPr bwMode="auto">
            <a:xfrm>
              <a:off x="3216275" y="2997200"/>
              <a:ext cx="8778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00"/>
                  </a:solidFill>
                  <a:latin typeface="Calibri" charset="0"/>
                </a:rPr>
                <a:t>Strategy</a:t>
              </a:r>
            </a:p>
          </p:txBody>
        </p:sp>
        <p:sp>
          <p:nvSpPr>
            <p:cNvPr id="13" name="Tekstvak 25"/>
            <p:cNvSpPr txBox="1">
              <a:spLocks noChangeArrowheads="1"/>
            </p:cNvSpPr>
            <p:nvPr/>
          </p:nvSpPr>
          <p:spPr bwMode="auto">
            <a:xfrm>
              <a:off x="3216278" y="4076700"/>
              <a:ext cx="11541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00"/>
                  </a:solidFill>
                  <a:latin typeface="Calibri" charset="0"/>
                </a:rPr>
                <a:t>Co-creation</a:t>
              </a:r>
            </a:p>
          </p:txBody>
        </p:sp>
        <p:sp>
          <p:nvSpPr>
            <p:cNvPr id="14" name="Tekstvak 26"/>
            <p:cNvSpPr txBox="1">
              <a:spLocks noChangeArrowheads="1"/>
            </p:cNvSpPr>
            <p:nvPr/>
          </p:nvSpPr>
          <p:spPr bwMode="auto">
            <a:xfrm>
              <a:off x="3178178" y="5157791"/>
              <a:ext cx="14779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00"/>
                  </a:solidFill>
                  <a:latin typeface="Calibri" charset="0"/>
                </a:rPr>
                <a:t>Transformation</a:t>
              </a:r>
            </a:p>
          </p:txBody>
        </p:sp>
        <p:sp>
          <p:nvSpPr>
            <p:cNvPr id="15" name="Rechthoek 6"/>
            <p:cNvSpPr>
              <a:spLocks noChangeArrowheads="1"/>
            </p:cNvSpPr>
            <p:nvPr/>
          </p:nvSpPr>
          <p:spPr bwMode="auto">
            <a:xfrm>
              <a:off x="4673600" y="2835278"/>
              <a:ext cx="2808288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Market and product assessment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Multi-sided platform design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Vendor and solution selection</a:t>
              </a:r>
            </a:p>
          </p:txBody>
        </p:sp>
        <p:sp>
          <p:nvSpPr>
            <p:cNvPr id="16" name="Rechthoek 9"/>
            <p:cNvSpPr>
              <a:spLocks noChangeArrowheads="1"/>
            </p:cNvSpPr>
            <p:nvPr/>
          </p:nvSpPr>
          <p:spPr bwMode="auto">
            <a:xfrm>
              <a:off x="4673600" y="3914775"/>
              <a:ext cx="45720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Co-creation of products and services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Developing platforms for co-creation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Building co-creation capabilities</a:t>
              </a:r>
              <a:endParaRPr lang="en-GB" alt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7" name="Rechthoek 10"/>
            <p:cNvSpPr>
              <a:spLocks noChangeArrowheads="1"/>
            </p:cNvSpPr>
            <p:nvPr/>
          </p:nvSpPr>
          <p:spPr bwMode="auto">
            <a:xfrm>
              <a:off x="4673600" y="4984750"/>
              <a:ext cx="415925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Content-based project management support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Opportunity based operating model improvement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Digital change and migration management</a:t>
              </a:r>
            </a:p>
          </p:txBody>
        </p:sp>
        <p:pic>
          <p:nvPicPr>
            <p:cNvPr id="18" name="Picture 2" descr="icon-co-creation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50" y="4005263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icon-strategy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50" y="2924175"/>
              <a:ext cx="539750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SetWidth400-icon-transformation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50" y="5084763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icon-payments-232x232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938" y="2133600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digitalidentity-232x232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363" y="2133600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ebusiness-232x232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713" y="2133600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hthoek 16"/>
            <p:cNvSpPr/>
            <p:nvPr/>
          </p:nvSpPr>
          <p:spPr bwMode="auto">
            <a:xfrm>
              <a:off x="8832850" y="1484316"/>
              <a:ext cx="1258888" cy="446563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nl-NL" sz="1800" b="1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Example</a:t>
              </a:r>
              <a:r>
                <a:rPr lang="nl-NL" sz="1800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 </a:t>
              </a:r>
              <a:r>
                <a:rPr lang="nl-NL" sz="1800" b="1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clients</a:t>
              </a:r>
              <a:endParaRPr lang="nl-NL" sz="1800" b="1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pic>
          <p:nvPicPr>
            <p:cNvPr id="25" name="Picture 3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3806555"/>
              <a:ext cx="553987" cy="41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Afbeelding 4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2828463"/>
              <a:ext cx="648072" cy="16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Afbeelding 5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3032027"/>
              <a:ext cx="593772" cy="18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721" y="3290441"/>
              <a:ext cx="5524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3293616"/>
              <a:ext cx="28416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Afbeelding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4293443"/>
              <a:ext cx="936625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5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5013523"/>
              <a:ext cx="86518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6392" y="5301555"/>
              <a:ext cx="899674" cy="43973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3861395"/>
              <a:ext cx="409136" cy="36004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19893" y="242645"/>
            <a:ext cx="1137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87FF"/>
                </a:solidFill>
                <a:latin typeface="Calibri" charset="0"/>
                <a:ea typeface="ＭＳ Ｐゴシック" charset="-128"/>
              </a:rPr>
              <a:t>1. </a:t>
            </a:r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Our service portfolio ensures clients can count on us throughout the whole digital journey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22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1384" y="1124744"/>
            <a:ext cx="5184576" cy="4425316"/>
            <a:chOff x="5169120" y="981077"/>
            <a:chExt cx="6591073" cy="5236484"/>
          </a:xfrm>
        </p:grpSpPr>
        <p:grpSp>
          <p:nvGrpSpPr>
            <p:cNvPr id="4" name="Groeperen 7"/>
            <p:cNvGrpSpPr>
              <a:grpSpLocks/>
            </p:cNvGrpSpPr>
            <p:nvPr/>
          </p:nvGrpSpPr>
          <p:grpSpPr bwMode="auto">
            <a:xfrm>
              <a:off x="5169120" y="981077"/>
              <a:ext cx="6591073" cy="5087309"/>
              <a:chOff x="-3672180" y="1556792"/>
              <a:chExt cx="7134987" cy="4649467"/>
            </a:xfrm>
          </p:grpSpPr>
          <p:pic>
            <p:nvPicPr>
              <p:cNvPr id="10" name="Afbeelding 8"/>
              <p:cNvPicPr>
                <a:picLocks noChangeAspect="1"/>
              </p:cNvPicPr>
              <p:nvPr/>
            </p:nvPicPr>
            <p:blipFill rotWithShape="1">
              <a:blip r:embed="rId2" cstate="screen">
                <a:alphaModFix amt="23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3672180" y="1556792"/>
                <a:ext cx="7134987" cy="4597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2313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Ovaal 9"/>
              <p:cNvSpPr>
                <a:spLocks noChangeArrowheads="1"/>
              </p:cNvSpPr>
              <p:nvPr/>
            </p:nvSpPr>
            <p:spPr bwMode="auto">
              <a:xfrm>
                <a:off x="-468560" y="5085184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2" name="Ovaal 10"/>
              <p:cNvSpPr>
                <a:spLocks noChangeArrowheads="1"/>
              </p:cNvSpPr>
              <p:nvPr/>
            </p:nvSpPr>
            <p:spPr bwMode="auto">
              <a:xfrm>
                <a:off x="-293316" y="6062244"/>
                <a:ext cx="144016" cy="144015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3" name="Ovaal 11"/>
              <p:cNvSpPr>
                <a:spLocks noChangeArrowheads="1"/>
              </p:cNvSpPr>
              <p:nvPr/>
            </p:nvSpPr>
            <p:spPr bwMode="auto">
              <a:xfrm>
                <a:off x="-972616" y="4437112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4" name="Ovaal 12"/>
              <p:cNvSpPr>
                <a:spLocks noChangeArrowheads="1"/>
              </p:cNvSpPr>
              <p:nvPr/>
            </p:nvSpPr>
            <p:spPr bwMode="auto">
              <a:xfrm>
                <a:off x="467544" y="3861048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5" name="Ovaal 13"/>
              <p:cNvSpPr>
                <a:spLocks noChangeArrowheads="1"/>
              </p:cNvSpPr>
              <p:nvPr/>
            </p:nvSpPr>
            <p:spPr bwMode="auto">
              <a:xfrm>
                <a:off x="651919" y="3152246"/>
                <a:ext cx="144015" cy="144015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6" name="Ovaal 14"/>
              <p:cNvSpPr>
                <a:spLocks noChangeArrowheads="1"/>
              </p:cNvSpPr>
              <p:nvPr/>
            </p:nvSpPr>
            <p:spPr bwMode="auto">
              <a:xfrm>
                <a:off x="2555776" y="2348880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7" name="Ovaal 16"/>
              <p:cNvSpPr>
                <a:spLocks noChangeArrowheads="1"/>
              </p:cNvSpPr>
              <p:nvPr/>
            </p:nvSpPr>
            <p:spPr bwMode="auto">
              <a:xfrm>
                <a:off x="-756592" y="2420888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8" name="Ovaal 17"/>
              <p:cNvSpPr>
                <a:spLocks noChangeArrowheads="1"/>
              </p:cNvSpPr>
              <p:nvPr/>
            </p:nvSpPr>
            <p:spPr bwMode="auto">
              <a:xfrm>
                <a:off x="-1692696" y="3068960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9" name="Ovaal 18"/>
              <p:cNvSpPr>
                <a:spLocks noChangeArrowheads="1"/>
              </p:cNvSpPr>
              <p:nvPr/>
            </p:nvSpPr>
            <p:spPr bwMode="auto">
              <a:xfrm>
                <a:off x="-2412776" y="3140968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20" name="Ovaal 19"/>
              <p:cNvSpPr>
                <a:spLocks noChangeArrowheads="1"/>
              </p:cNvSpPr>
              <p:nvPr/>
            </p:nvSpPr>
            <p:spPr bwMode="auto">
              <a:xfrm>
                <a:off x="-2052736" y="3717032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21" name="Ovaal 20"/>
              <p:cNvSpPr>
                <a:spLocks noChangeArrowheads="1"/>
              </p:cNvSpPr>
              <p:nvPr/>
            </p:nvSpPr>
            <p:spPr bwMode="auto">
              <a:xfrm>
                <a:off x="-1116632" y="3429000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22" name="Tekstvak 21"/>
              <p:cNvSpPr txBox="1">
                <a:spLocks noChangeArrowheads="1"/>
              </p:cNvSpPr>
              <p:nvPr/>
            </p:nvSpPr>
            <p:spPr bwMode="auto">
              <a:xfrm>
                <a:off x="2267743" y="2132857"/>
                <a:ext cx="762479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Moscow</a:t>
                </a:r>
              </a:p>
            </p:txBody>
          </p:sp>
          <p:sp>
            <p:nvSpPr>
              <p:cNvPr id="23" name="Tekstvak 23"/>
              <p:cNvSpPr txBox="1">
                <a:spLocks noChangeArrowheads="1"/>
              </p:cNvSpPr>
              <p:nvPr/>
            </p:nvSpPr>
            <p:spPr bwMode="auto">
              <a:xfrm>
                <a:off x="327564" y="2891508"/>
                <a:ext cx="864945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Warsaw</a:t>
                </a:r>
              </a:p>
            </p:txBody>
          </p:sp>
          <p:sp>
            <p:nvSpPr>
              <p:cNvPr id="24" name="Tekstvak 24"/>
              <p:cNvSpPr txBox="1">
                <a:spLocks noChangeArrowheads="1"/>
              </p:cNvSpPr>
              <p:nvPr/>
            </p:nvSpPr>
            <p:spPr bwMode="auto">
              <a:xfrm>
                <a:off x="103394" y="3630129"/>
                <a:ext cx="868716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Budapest</a:t>
                </a:r>
              </a:p>
            </p:txBody>
          </p:sp>
          <p:sp>
            <p:nvSpPr>
              <p:cNvPr id="25" name="Tekstvak 25"/>
              <p:cNvSpPr txBox="1">
                <a:spLocks noChangeArrowheads="1"/>
              </p:cNvSpPr>
              <p:nvPr/>
            </p:nvSpPr>
            <p:spPr bwMode="auto">
              <a:xfrm>
                <a:off x="-1260648" y="4221087"/>
                <a:ext cx="72008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Milan</a:t>
                </a:r>
              </a:p>
            </p:txBody>
          </p:sp>
          <p:sp>
            <p:nvSpPr>
              <p:cNvPr id="26" name="Tekstvak 26"/>
              <p:cNvSpPr txBox="1">
                <a:spLocks noChangeArrowheads="1"/>
              </p:cNvSpPr>
              <p:nvPr/>
            </p:nvSpPr>
            <p:spPr bwMode="auto">
              <a:xfrm>
                <a:off x="-756591" y="4869160"/>
                <a:ext cx="69114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Rome</a:t>
                </a:r>
              </a:p>
            </p:txBody>
          </p:sp>
          <p:sp>
            <p:nvSpPr>
              <p:cNvPr id="27" name="Tekstvak 27"/>
              <p:cNvSpPr txBox="1">
                <a:spLocks noChangeArrowheads="1"/>
              </p:cNvSpPr>
              <p:nvPr/>
            </p:nvSpPr>
            <p:spPr bwMode="auto">
              <a:xfrm>
                <a:off x="-615285" y="5786400"/>
                <a:ext cx="720080" cy="23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8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Malta</a:t>
                </a:r>
              </a:p>
            </p:txBody>
          </p:sp>
          <p:sp>
            <p:nvSpPr>
              <p:cNvPr id="28" name="Tekstvak 28"/>
              <p:cNvSpPr txBox="1">
                <a:spLocks noChangeArrowheads="1"/>
              </p:cNvSpPr>
              <p:nvPr/>
            </p:nvSpPr>
            <p:spPr bwMode="auto">
              <a:xfrm>
                <a:off x="-1471331" y="3179404"/>
                <a:ext cx="878168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Frankfurt</a:t>
                </a:r>
                <a:endParaRPr lang="en-GB" sz="800" b="1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9" name="Tekstvak 29"/>
              <p:cNvSpPr txBox="1">
                <a:spLocks noChangeArrowheads="1"/>
              </p:cNvSpPr>
              <p:nvPr/>
            </p:nvSpPr>
            <p:spPr bwMode="auto">
              <a:xfrm>
                <a:off x="-2101221" y="2818823"/>
                <a:ext cx="962297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Amsterdam</a:t>
                </a:r>
              </a:p>
            </p:txBody>
          </p:sp>
          <p:sp>
            <p:nvSpPr>
              <p:cNvPr id="30" name="Tekstvak 30"/>
              <p:cNvSpPr txBox="1">
                <a:spLocks noChangeArrowheads="1"/>
              </p:cNvSpPr>
              <p:nvPr/>
            </p:nvSpPr>
            <p:spPr bwMode="auto">
              <a:xfrm>
                <a:off x="-2340769" y="3501008"/>
                <a:ext cx="72008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Paris</a:t>
                </a:r>
              </a:p>
            </p:txBody>
          </p:sp>
          <p:sp>
            <p:nvSpPr>
              <p:cNvPr id="31" name="Tekstvak 31"/>
              <p:cNvSpPr txBox="1">
                <a:spLocks noChangeArrowheads="1"/>
              </p:cNvSpPr>
              <p:nvPr/>
            </p:nvSpPr>
            <p:spPr bwMode="auto">
              <a:xfrm>
                <a:off x="-2700808" y="2924944"/>
                <a:ext cx="72008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London</a:t>
                </a:r>
                <a:endParaRPr lang="en-GB" sz="800" b="1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2" name="Tekstvak 32"/>
              <p:cNvSpPr txBox="1">
                <a:spLocks noChangeArrowheads="1"/>
              </p:cNvSpPr>
              <p:nvPr/>
            </p:nvSpPr>
            <p:spPr bwMode="auto">
              <a:xfrm>
                <a:off x="-1156386" y="2187809"/>
                <a:ext cx="105118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Copenhagen</a:t>
                </a:r>
              </a:p>
            </p:txBody>
          </p:sp>
        </p:grpSp>
        <p:sp>
          <p:nvSpPr>
            <p:cNvPr id="5" name="Tekstvak 2"/>
            <p:cNvSpPr txBox="1"/>
            <p:nvPr/>
          </p:nvSpPr>
          <p:spPr>
            <a:xfrm>
              <a:off x="6229247" y="5962626"/>
              <a:ext cx="2181115" cy="25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l-NL" sz="800" dirty="0">
                  <a:solidFill>
                    <a:srgbClr val="000000"/>
                  </a:solidFill>
                  <a:latin typeface="Calibri"/>
                  <a:cs typeface="Calibri"/>
                </a:rPr>
                <a:t>Source: EPCA (2015)  </a:t>
              </a:r>
            </a:p>
          </p:txBody>
        </p:sp>
        <p:sp>
          <p:nvSpPr>
            <p:cNvPr id="6" name="Ovaal 13"/>
            <p:cNvSpPr>
              <a:spLocks noChangeArrowheads="1"/>
            </p:cNvSpPr>
            <p:nvPr/>
          </p:nvSpPr>
          <p:spPr bwMode="auto">
            <a:xfrm>
              <a:off x="7496774" y="3697676"/>
              <a:ext cx="132059" cy="154383"/>
            </a:xfrm>
            <a:prstGeom prst="ellipse">
              <a:avLst/>
            </a:prstGeom>
            <a:solidFill>
              <a:srgbClr val="0087FF"/>
            </a:solidFill>
            <a:ln w="12700">
              <a:solidFill>
                <a:srgbClr val="0087FF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GB">
                <a:cs typeface="Calibri" charset="0"/>
              </a:endParaRPr>
            </a:p>
          </p:txBody>
        </p:sp>
        <p:sp>
          <p:nvSpPr>
            <p:cNvPr id="7" name="Tekstvak 24"/>
            <p:cNvSpPr txBox="1">
              <a:spLocks noChangeArrowheads="1"/>
            </p:cNvSpPr>
            <p:nvPr/>
          </p:nvSpPr>
          <p:spPr bwMode="auto">
            <a:xfrm>
              <a:off x="7563294" y="3575544"/>
              <a:ext cx="598309" cy="2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sz="700" b="1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Zurich</a:t>
              </a:r>
            </a:p>
          </p:txBody>
        </p:sp>
        <p:sp>
          <p:nvSpPr>
            <p:cNvPr id="8" name="Ovaal 13"/>
            <p:cNvSpPr>
              <a:spLocks noChangeArrowheads="1"/>
            </p:cNvSpPr>
            <p:nvPr/>
          </p:nvSpPr>
          <p:spPr bwMode="auto">
            <a:xfrm flipV="1">
              <a:off x="9459368" y="1589199"/>
              <a:ext cx="112139" cy="112603"/>
            </a:xfrm>
            <a:prstGeom prst="ellipse">
              <a:avLst/>
            </a:prstGeom>
            <a:solidFill>
              <a:srgbClr val="0087FF"/>
            </a:solidFill>
            <a:ln w="12700">
              <a:solidFill>
                <a:srgbClr val="0087FF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GB">
                <a:cs typeface="Calibri" charset="0"/>
              </a:endParaRPr>
            </a:p>
          </p:txBody>
        </p:sp>
        <p:sp>
          <p:nvSpPr>
            <p:cNvPr id="9" name="Tekstvak 23"/>
            <p:cNvSpPr txBox="1">
              <a:spLocks noChangeArrowheads="1"/>
            </p:cNvSpPr>
            <p:nvPr/>
          </p:nvSpPr>
          <p:spPr bwMode="auto">
            <a:xfrm>
              <a:off x="9172007" y="1418006"/>
              <a:ext cx="799009" cy="2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sz="700" b="1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Riga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87FF"/>
                </a:solidFill>
                <a:latin typeface="Calibri" charset="0"/>
                <a:ea typeface="ＭＳ Ｐゴシック" charset="-128"/>
              </a:rPr>
              <a:t>1. </a:t>
            </a:r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O</a:t>
            </a:r>
            <a:r>
              <a:rPr lang="en-GB" sz="2800" dirty="0" smtClean="0">
                <a:solidFill>
                  <a:srgbClr val="000000"/>
                </a:solidFill>
              </a:rPr>
              <a:t>ur EPCA network ensures access to international expertise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0" y="1125538"/>
            <a:ext cx="56999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ct val="20000"/>
              </a:spcBef>
              <a:spcAft>
                <a:spcPts val="600"/>
              </a:spcAft>
              <a:buClr>
                <a:srgbClr val="0087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1C1C1C"/>
                </a:solidFill>
                <a:latin typeface="Calibri" charset="0"/>
              </a:rPr>
              <a:t>Member of the European Payments Consulting Association (EPCA) since 2004</a:t>
            </a:r>
          </a:p>
          <a:p>
            <a:pPr marL="342900" lvl="0" indent="-342900" algn="l">
              <a:spcBef>
                <a:spcPct val="20000"/>
              </a:spcBef>
              <a:spcAft>
                <a:spcPts val="600"/>
              </a:spcAft>
              <a:buClr>
                <a:srgbClr val="0087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1C1C1C"/>
                </a:solidFill>
                <a:latin typeface="Calibri" charset="0"/>
              </a:rPr>
              <a:t>EPCA is a pan European association of national consultancies, founded in 1998</a:t>
            </a:r>
          </a:p>
          <a:p>
            <a:pPr marL="342900" lvl="0" indent="-342900" algn="l">
              <a:spcBef>
                <a:spcPct val="20000"/>
              </a:spcBef>
              <a:spcAft>
                <a:spcPts val="600"/>
              </a:spcAft>
              <a:buClr>
                <a:srgbClr val="0087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1C1C1C"/>
                </a:solidFill>
                <a:latin typeface="Calibri" charset="0"/>
              </a:rPr>
              <a:t>In August 2000 EPCA was officially registered as a European Economic Interest Grouping (EEIG)</a:t>
            </a:r>
          </a:p>
          <a:p>
            <a:pPr marL="342900" lvl="0" indent="-342900" algn="l">
              <a:spcBef>
                <a:spcPct val="20000"/>
              </a:spcBef>
              <a:spcAft>
                <a:spcPts val="600"/>
              </a:spcAft>
              <a:buClr>
                <a:srgbClr val="0087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1C1C1C"/>
                </a:solidFill>
                <a:latin typeface="Calibri" charset="0"/>
              </a:rPr>
              <a:t>Direct and informal access to all the member parties and their relative experience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3864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6" name="Rectangle 9"/>
          <p:cNvSpPr/>
          <p:nvPr/>
        </p:nvSpPr>
        <p:spPr bwMode="gray">
          <a:xfrm>
            <a:off x="566938" y="1124744"/>
            <a:ext cx="3656854" cy="359984"/>
          </a:xfrm>
          <a:prstGeom prst="rect">
            <a:avLst/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6938" y="1484784"/>
            <a:ext cx="3656854" cy="4608041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566738" y="1484784"/>
            <a:ext cx="3657600" cy="4608039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</a:p>
        </p:txBody>
      </p:sp>
      <p:sp>
        <p:nvSpPr>
          <p:cNvPr id="24" name="Rectangle 9"/>
          <p:cNvSpPr/>
          <p:nvPr/>
        </p:nvSpPr>
        <p:spPr bwMode="gray">
          <a:xfrm>
            <a:off x="4347048" y="1125215"/>
            <a:ext cx="3656854" cy="359984"/>
          </a:xfrm>
          <a:prstGeom prst="rect">
            <a:avLst/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346848" y="1484783"/>
            <a:ext cx="3657600" cy="4608041"/>
          </a:xfr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</a:p>
        </p:txBody>
      </p:sp>
      <p:sp>
        <p:nvSpPr>
          <p:cNvPr id="26" name="Rectangle 9"/>
          <p:cNvSpPr/>
          <p:nvPr/>
        </p:nvSpPr>
        <p:spPr bwMode="gray">
          <a:xfrm>
            <a:off x="8127159" y="1124744"/>
            <a:ext cx="3656854" cy="360778"/>
          </a:xfrm>
          <a:prstGeom prst="rect">
            <a:avLst/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8126413" y="1484784"/>
            <a:ext cx="3657600" cy="1152153"/>
          </a:xfrm>
          <a:ln>
            <a:noFill/>
          </a:ln>
        </p:spPr>
        <p:txBody>
          <a:bodyPr/>
          <a:lstStyle>
            <a:lvl1pPr marL="0" indent="0">
              <a:buFont typeface="+mj-lt"/>
              <a:buNone/>
              <a:defRPr sz="1400" b="1" i="1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question?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8126413" y="2276873"/>
            <a:ext cx="3657600" cy="3815950"/>
          </a:xfrm>
          <a:ln>
            <a:noFill/>
          </a:ln>
        </p:spPr>
        <p:txBody>
          <a:bodyPr/>
          <a:lstStyle>
            <a:lvl1pPr marL="457200" indent="-457200">
              <a:buFont typeface="+mj-lt"/>
              <a:buAutoNum type="arabicPeriod"/>
              <a:defRPr sz="1400" baseline="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subquestion</a:t>
            </a:r>
            <a:r>
              <a:rPr lang="en-US" dirty="0" smtClean="0"/>
              <a:t> 1</a:t>
            </a:r>
          </a:p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subquestion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8126413" y="1484784"/>
            <a:ext cx="3657600" cy="460803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346848" y="1485197"/>
            <a:ext cx="3657054" cy="460762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54228" y="549797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84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entagon 7"/>
          <p:cNvSpPr/>
          <p:nvPr/>
        </p:nvSpPr>
        <p:spPr bwMode="gray">
          <a:xfrm>
            <a:off x="1127447" y="1556792"/>
            <a:ext cx="1255101" cy="561294"/>
          </a:xfrm>
          <a:prstGeom prst="homePlate">
            <a:avLst>
              <a:gd name="adj" fmla="val 31185"/>
            </a:avLst>
          </a:prstGeom>
          <a:solidFill>
            <a:srgbClr val="00A1DE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en-US" sz="1400" b="1" dirty="0" smtClean="0"/>
              <a:t>Text</a:t>
            </a:r>
            <a:endParaRPr lang="en-US" sz="1400" b="1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455340" y="5810090"/>
            <a:ext cx="71191" cy="67182"/>
          </a:xfrm>
          <a:prstGeom prst="rect">
            <a:avLst/>
          </a:prstGeom>
        </p:spPr>
        <p:txBody>
          <a:bodyPr/>
          <a:lstStyle/>
          <a:p>
            <a:fld id="{95CC1D26-A9BD-4BDE-BDD9-08EDBAE968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Gerade Verbindung 12"/>
          <p:cNvCxnSpPr/>
          <p:nvPr/>
        </p:nvCxnSpPr>
        <p:spPr bwMode="gray">
          <a:xfrm>
            <a:off x="3652056" y="3496328"/>
            <a:ext cx="5815944" cy="0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3"/>
          <p:cNvCxnSpPr/>
          <p:nvPr/>
        </p:nvCxnSpPr>
        <p:spPr bwMode="gray">
          <a:xfrm>
            <a:off x="3652056" y="2359288"/>
            <a:ext cx="5815944" cy="0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/>
        </p:nvCxnSpPr>
        <p:spPr bwMode="gray">
          <a:xfrm>
            <a:off x="3652056" y="4633368"/>
            <a:ext cx="5815944" cy="0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24"/>
          <p:cNvSpPr txBox="1">
            <a:spLocks/>
          </p:cNvSpPr>
          <p:nvPr/>
        </p:nvSpPr>
        <p:spPr>
          <a:xfrm>
            <a:off x="3761924" y="160583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9" name="Textplatzhalter 24"/>
          <p:cNvSpPr txBox="1">
            <a:spLocks/>
          </p:cNvSpPr>
          <p:nvPr/>
        </p:nvSpPr>
        <p:spPr>
          <a:xfrm>
            <a:off x="7376697" y="160583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0" name="Textplatzhalter 24"/>
          <p:cNvSpPr txBox="1">
            <a:spLocks/>
          </p:cNvSpPr>
          <p:nvPr/>
        </p:nvSpPr>
        <p:spPr>
          <a:xfrm>
            <a:off x="3761924" y="274287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1" name="Textplatzhalter 24"/>
          <p:cNvSpPr txBox="1">
            <a:spLocks/>
          </p:cNvSpPr>
          <p:nvPr/>
        </p:nvSpPr>
        <p:spPr>
          <a:xfrm>
            <a:off x="7376697" y="274287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2" name="Textplatzhalter 24"/>
          <p:cNvSpPr txBox="1">
            <a:spLocks/>
          </p:cNvSpPr>
          <p:nvPr/>
        </p:nvSpPr>
        <p:spPr>
          <a:xfrm>
            <a:off x="3761924" y="387991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3" name="Textplatzhalter 24"/>
          <p:cNvSpPr txBox="1">
            <a:spLocks/>
          </p:cNvSpPr>
          <p:nvPr/>
        </p:nvSpPr>
        <p:spPr>
          <a:xfrm>
            <a:off x="7376697" y="387991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4" name="Textplatzhalter 24"/>
          <p:cNvSpPr txBox="1">
            <a:spLocks/>
          </p:cNvSpPr>
          <p:nvPr/>
        </p:nvSpPr>
        <p:spPr>
          <a:xfrm>
            <a:off x="3761924" y="501695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5" name="Textplatzhalter 24"/>
          <p:cNvSpPr txBox="1">
            <a:spLocks/>
          </p:cNvSpPr>
          <p:nvPr/>
        </p:nvSpPr>
        <p:spPr>
          <a:xfrm>
            <a:off x="7376697" y="501695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6" name="Pentagon 7"/>
          <p:cNvSpPr/>
          <p:nvPr/>
        </p:nvSpPr>
        <p:spPr bwMode="gray">
          <a:xfrm>
            <a:off x="1127447" y="2693832"/>
            <a:ext cx="1255101" cy="561294"/>
          </a:xfrm>
          <a:prstGeom prst="homePlate">
            <a:avLst>
              <a:gd name="adj" fmla="val 31185"/>
            </a:avLst>
          </a:prstGeom>
          <a:solidFill>
            <a:srgbClr val="00A1DE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en-US" sz="1400" b="1" dirty="0" smtClean="0"/>
              <a:t>Text</a:t>
            </a:r>
            <a:endParaRPr lang="en-US" sz="1400" b="1" dirty="0"/>
          </a:p>
        </p:txBody>
      </p:sp>
      <p:sp>
        <p:nvSpPr>
          <p:cNvPr id="17" name="Pentagon 7"/>
          <p:cNvSpPr/>
          <p:nvPr/>
        </p:nvSpPr>
        <p:spPr bwMode="gray">
          <a:xfrm>
            <a:off x="1127447" y="3830872"/>
            <a:ext cx="1255101" cy="561294"/>
          </a:xfrm>
          <a:prstGeom prst="homePlate">
            <a:avLst>
              <a:gd name="adj" fmla="val 31185"/>
            </a:avLst>
          </a:prstGeom>
          <a:solidFill>
            <a:srgbClr val="00A1DE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en-US" sz="1400" b="1" dirty="0" smtClean="0"/>
              <a:t>Text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1127447" y="4967912"/>
            <a:ext cx="1255101" cy="561294"/>
          </a:xfrm>
          <a:prstGeom prst="homePlate">
            <a:avLst>
              <a:gd name="adj" fmla="val 31185"/>
            </a:avLst>
          </a:prstGeom>
          <a:solidFill>
            <a:srgbClr val="00A1DE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en-US" sz="1400" b="1" dirty="0" smtClean="0"/>
              <a:t>Text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42539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5" y="1138720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5" y="1700808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5" y="226210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5" y="282323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5" y="338436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5" y="3947459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5" y="4509120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80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79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91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png"/><Relationship Id="rId3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-1557338" y="2124075"/>
            <a:ext cx="121920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123950"/>
            <a:ext cx="113522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This is a great set of texts</a:t>
            </a:r>
          </a:p>
          <a:p>
            <a:pPr lvl="1"/>
            <a:r>
              <a:rPr lang="en-GB" altLang="en-US" dirty="0"/>
              <a:t>To see the </a:t>
            </a:r>
            <a:r>
              <a:rPr lang="en-GB" altLang="en-US" dirty="0" err="1"/>
              <a:t>bullit</a:t>
            </a:r>
            <a:r>
              <a:rPr lang="en-GB" altLang="en-US" dirty="0"/>
              <a:t> levels</a:t>
            </a:r>
          </a:p>
          <a:p>
            <a:pPr lvl="2"/>
            <a:r>
              <a:rPr lang="en-GB" altLang="en-US" dirty="0"/>
              <a:t>In this presentation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30121" name="Text Box 9"/>
          <p:cNvSpPr txBox="1">
            <a:spLocks noChangeArrowheads="1"/>
          </p:cNvSpPr>
          <p:nvPr/>
        </p:nvSpPr>
        <p:spPr bwMode="auto">
          <a:xfrm>
            <a:off x="492248" y="6442075"/>
            <a:ext cx="9215437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fld id="{E7B1E962-886D-A14C-A355-0F0BF1E79E93}" type="slidenum">
              <a:rPr lang="en-US" altLang="en-US" sz="1000" smtClean="0">
                <a:solidFill>
                  <a:srgbClr val="000000"/>
                </a:solidFill>
                <a:latin typeface="Calibri" charset="0"/>
              </a:rPr>
              <a:t>‹#›</a:t>
            </a:fld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1000" baseline="0" dirty="0" smtClean="0">
                <a:solidFill>
                  <a:srgbClr val="000000"/>
                </a:solidFill>
                <a:latin typeface="Calibri" charset="0"/>
              </a:rPr>
              <a:t>Presentation and demo invoice status exchange |</a:t>
            </a: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1000" dirty="0" err="1" smtClean="0">
                <a:solidFill>
                  <a:srgbClr val="000000"/>
                </a:solidFill>
                <a:latin typeface="Calibri" charset="0"/>
              </a:rPr>
              <a:t>Connekt</a:t>
            </a: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altLang="en-US" sz="1000" baseline="0" dirty="0" smtClean="0">
                <a:solidFill>
                  <a:srgbClr val="000000"/>
                </a:solidFill>
                <a:latin typeface="Calibri" charset="0"/>
              </a:rPr>
              <a:t> SCF Community &amp;</a:t>
            </a: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 Innopay | 29/01/</a:t>
            </a:r>
            <a:r>
              <a:rPr lang="en-US" altLang="en-US" sz="1000" baseline="0" dirty="0" smtClean="0">
                <a:solidFill>
                  <a:srgbClr val="000000"/>
                </a:solidFill>
                <a:latin typeface="Calibri" charset="0"/>
              </a:rPr>
              <a:t>2016 </a:t>
            </a:r>
            <a:endParaRPr lang="en-US" altLang="en-US" sz="1000" b="1" dirty="0" smtClean="0">
              <a:solidFill>
                <a:srgbClr val="000000"/>
              </a:solidFill>
              <a:latin typeface="Calibri" charset="0"/>
            </a:endParaRPr>
          </a:p>
          <a:p>
            <a:pPr>
              <a:defRPr/>
            </a:pP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© Innopay BV. All rights reserved.</a:t>
            </a:r>
          </a:p>
          <a:p>
            <a:pPr>
              <a:defRPr/>
            </a:pP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32011"/>
            <a:ext cx="113522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Slide </a:t>
            </a:r>
            <a:r>
              <a:rPr lang="nl-NL" altLang="en-US" dirty="0" err="1"/>
              <a:t>Title</a:t>
            </a:r>
            <a:endParaRPr lang="nl-NL" altLang="en-US" dirty="0"/>
          </a:p>
        </p:txBody>
      </p:sp>
      <p:sp>
        <p:nvSpPr>
          <p:cNvPr id="1032" name="Rectangle 27"/>
          <p:cNvSpPr>
            <a:spLocks noChangeArrowheads="1"/>
          </p:cNvSpPr>
          <p:nvPr/>
        </p:nvSpPr>
        <p:spPr bwMode="auto">
          <a:xfrm>
            <a:off x="12623800" y="0"/>
            <a:ext cx="576263" cy="404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2623800" y="404813"/>
            <a:ext cx="576263" cy="4048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2623800" y="804863"/>
            <a:ext cx="576263" cy="40481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5" name="Rectangle 30"/>
          <p:cNvSpPr>
            <a:spLocks noChangeArrowheads="1"/>
          </p:cNvSpPr>
          <p:nvPr/>
        </p:nvSpPr>
        <p:spPr bwMode="auto">
          <a:xfrm>
            <a:off x="12623800" y="1216025"/>
            <a:ext cx="576263" cy="4048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6" name="Rectangle 31"/>
          <p:cNvSpPr>
            <a:spLocks noChangeArrowheads="1"/>
          </p:cNvSpPr>
          <p:nvPr/>
        </p:nvSpPr>
        <p:spPr bwMode="auto">
          <a:xfrm>
            <a:off x="12623800" y="1628775"/>
            <a:ext cx="576263" cy="404813"/>
          </a:xfrm>
          <a:prstGeom prst="rect">
            <a:avLst/>
          </a:prstGeom>
          <a:solidFill>
            <a:srgbClr val="0087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87FF"/>
              </a:solidFill>
            </a:endParaRPr>
          </a:p>
        </p:txBody>
      </p:sp>
      <p:sp>
        <p:nvSpPr>
          <p:cNvPr id="1037" name="Rectangle 32"/>
          <p:cNvSpPr>
            <a:spLocks noChangeArrowheads="1"/>
          </p:cNvSpPr>
          <p:nvPr/>
        </p:nvSpPr>
        <p:spPr bwMode="auto">
          <a:xfrm>
            <a:off x="12623800" y="2008188"/>
            <a:ext cx="576263" cy="404812"/>
          </a:xfrm>
          <a:prstGeom prst="rect">
            <a:avLst/>
          </a:prstGeom>
          <a:solidFill>
            <a:srgbClr val="87C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8" name="Rectangle 33"/>
          <p:cNvSpPr>
            <a:spLocks noChangeArrowheads="1"/>
          </p:cNvSpPr>
          <p:nvPr/>
        </p:nvSpPr>
        <p:spPr bwMode="auto">
          <a:xfrm>
            <a:off x="12623800" y="2403475"/>
            <a:ext cx="576263" cy="404813"/>
          </a:xfrm>
          <a:prstGeom prst="rect">
            <a:avLst/>
          </a:prstGeom>
          <a:solidFill>
            <a:srgbClr val="FF87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9" name="TextBox 17"/>
          <p:cNvSpPr txBox="1">
            <a:spLocks noChangeArrowheads="1"/>
          </p:cNvSpPr>
          <p:nvPr/>
        </p:nvSpPr>
        <p:spPr bwMode="auto">
          <a:xfrm>
            <a:off x="13296900" y="2386013"/>
            <a:ext cx="4905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255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0 </a:t>
            </a:r>
          </a:p>
        </p:txBody>
      </p:sp>
      <p:sp>
        <p:nvSpPr>
          <p:cNvPr id="1040" name="TextBox 18"/>
          <p:cNvSpPr txBox="1">
            <a:spLocks noChangeArrowheads="1"/>
          </p:cNvSpPr>
          <p:nvPr/>
        </p:nvSpPr>
        <p:spPr bwMode="auto">
          <a:xfrm>
            <a:off x="13411200" y="1989138"/>
            <a:ext cx="4905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204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0 </a:t>
            </a:r>
          </a:p>
        </p:txBody>
      </p:sp>
      <p:sp>
        <p:nvSpPr>
          <p:cNvPr id="1041" name="TextBox 19"/>
          <p:cNvSpPr txBox="1">
            <a:spLocks noChangeArrowheads="1"/>
          </p:cNvSpPr>
          <p:nvPr/>
        </p:nvSpPr>
        <p:spPr bwMode="auto">
          <a:xfrm>
            <a:off x="13296900" y="1593850"/>
            <a:ext cx="50958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0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255 </a:t>
            </a:r>
          </a:p>
        </p:txBody>
      </p:sp>
      <p:sp>
        <p:nvSpPr>
          <p:cNvPr id="2" name="Freeform 8"/>
          <p:cNvSpPr>
            <a:spLocks/>
          </p:cNvSpPr>
          <p:nvPr/>
        </p:nvSpPr>
        <p:spPr bwMode="auto">
          <a:xfrm flipV="1">
            <a:off x="10272713" y="6165850"/>
            <a:ext cx="1511300" cy="765175"/>
          </a:xfrm>
          <a:custGeom>
            <a:avLst/>
            <a:gdLst>
              <a:gd name="T0" fmla="*/ 0 w 2140617"/>
              <a:gd name="T1" fmla="*/ 0 h 1131931"/>
              <a:gd name="T2" fmla="*/ 375489 w 2140617"/>
              <a:gd name="T3" fmla="*/ 29 h 1131931"/>
              <a:gd name="T4" fmla="*/ 375415 w 2140617"/>
              <a:gd name="T5" fmla="*/ 159781 h 1131931"/>
              <a:gd name="T6" fmla="*/ 0 w 2140617"/>
              <a:gd name="T7" fmla="*/ 124878 h 1131931"/>
              <a:gd name="T8" fmla="*/ 0 w 2140617"/>
              <a:gd name="T9" fmla="*/ 0 h 1131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0617" h="1131931">
                <a:moveTo>
                  <a:pt x="0" y="0"/>
                </a:moveTo>
                <a:lnTo>
                  <a:pt x="2140617" y="209"/>
                </a:lnTo>
                <a:cubicBezTo>
                  <a:pt x="2140476" y="368077"/>
                  <a:pt x="2140334" y="764063"/>
                  <a:pt x="2140193" y="1131931"/>
                </a:cubicBezTo>
                <a:lnTo>
                  <a:pt x="0" y="88467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pic>
        <p:nvPicPr>
          <p:cNvPr id="3" name="Picture 9" descr="innopay-logo-zw_grijs-476x100_T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613" y="6423025"/>
            <a:ext cx="1109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upply Chain Finance Community.png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256" y="6334143"/>
            <a:ext cx="2001719" cy="307957"/>
          </a:xfrm>
          <a:prstGeom prst="rect">
            <a:avLst/>
          </a:prstGeom>
        </p:spPr>
      </p:pic>
      <p:pic>
        <p:nvPicPr>
          <p:cNvPr id="19" name="Grafik 2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699" y="6338662"/>
            <a:ext cx="1202607" cy="3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6" r:id="rId21"/>
    <p:sldLayoutId id="2147483689" r:id="rId22"/>
    <p:sldLayoutId id="2147483692" r:id="rId23"/>
    <p:sldLayoutId id="2147483693" r:id="rId24"/>
    <p:sldLayoutId id="2147483698" r:id="rId25"/>
    <p:sldLayoutId id="2147483699" r:id="rId26"/>
    <p:sldLayoutId id="2147483700" r:id="rId2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rebuchet MS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rebuchet MS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rebuchet MS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rebuchet MS" pitchFamily="34" charset="0"/>
        </a:defRPr>
      </a:lvl9pPr>
    </p:titleStyle>
    <p:bodyStyle>
      <a:lvl1pPr marL="287338" indent="-287338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Char char="•"/>
        <a:defRPr sz="2000">
          <a:solidFill>
            <a:srgbClr val="1C1C1C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63588" indent="-285750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SzPct val="110000"/>
        <a:buFont typeface="Trebuchet MS" charset="0"/>
        <a:buChar char="−"/>
        <a:defRPr>
          <a:solidFill>
            <a:srgbClr val="1C1C1C"/>
          </a:solidFill>
          <a:latin typeface="Calibri" pitchFamily="34" charset="0"/>
          <a:ea typeface="Calibri" charset="0"/>
          <a:cs typeface="Calibri" pitchFamily="34" charset="0"/>
        </a:defRPr>
      </a:lvl2pPr>
      <a:lvl3pPr marL="1182688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SzPct val="110000"/>
        <a:buFont typeface="Trebuchet MS" charset="0"/>
        <a:buChar char="−"/>
        <a:defRPr>
          <a:solidFill>
            <a:srgbClr val="1C1C1C"/>
          </a:solidFill>
          <a:latin typeface="Calibri" pitchFamily="34" charset="0"/>
          <a:ea typeface="Calibri" charset="0"/>
          <a:cs typeface="Calibri" pitchFamily="34" charset="0"/>
        </a:defRPr>
      </a:lvl3pPr>
      <a:lvl4pPr marL="1601788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SzPct val="110000"/>
        <a:buFont typeface="Trebuchet MS" charset="0"/>
        <a:buChar char="−"/>
        <a:defRPr>
          <a:solidFill>
            <a:srgbClr val="1C1C1C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SzPct val="110000"/>
        <a:buFont typeface="Trebuchet MS" charset="0"/>
        <a:buChar char="−"/>
        <a:defRPr>
          <a:solidFill>
            <a:srgbClr val="1C1C1C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E2"/>
        </a:buClr>
        <a:buSzPct val="110000"/>
        <a:buFont typeface="Trebuchet MS" pitchFamily="34" charset="0"/>
        <a:buChar char="−"/>
        <a:defRPr sz="1600">
          <a:solidFill>
            <a:srgbClr val="1C1C1C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E2"/>
        </a:buClr>
        <a:buSzPct val="110000"/>
        <a:buFont typeface="Trebuchet MS" pitchFamily="34" charset="0"/>
        <a:buChar char="−"/>
        <a:defRPr sz="1600">
          <a:solidFill>
            <a:srgbClr val="1C1C1C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E2"/>
        </a:buClr>
        <a:buSzPct val="110000"/>
        <a:buFont typeface="Trebuchet MS" pitchFamily="34" charset="0"/>
        <a:buChar char="−"/>
        <a:defRPr sz="1600">
          <a:solidFill>
            <a:srgbClr val="1C1C1C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E2"/>
        </a:buClr>
        <a:buSzPct val="110000"/>
        <a:buFont typeface="Trebuchet MS" pitchFamily="34" charset="0"/>
        <a:buChar char="−"/>
        <a:defRPr sz="1600">
          <a:solidFill>
            <a:srgbClr val="1C1C1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orient="horz">
          <p15:clr>
            <a:srgbClr val="F26B43"/>
          </p15:clr>
        </p15:guide>
        <p15:guide id="7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tiff"/><Relationship Id="rId7" Type="http://schemas.openxmlformats.org/officeDocument/2006/relationships/image" Target="../media/image90.tiff"/><Relationship Id="rId8" Type="http://schemas.openxmlformats.org/officeDocument/2006/relationships/image" Target="../media/image91.tiff"/><Relationship Id="rId9" Type="http://schemas.openxmlformats.org/officeDocument/2006/relationships/image" Target="../media/image92.tiff"/><Relationship Id="rId10" Type="http://schemas.openxmlformats.org/officeDocument/2006/relationships/image" Target="../media/image93.tiff"/><Relationship Id="rId11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iff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81.emf"/><Relationship Id="rId7" Type="http://schemas.openxmlformats.org/officeDocument/2006/relationships/image" Target="../media/image100.jp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jp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66.png"/><Relationship Id="rId5" Type="http://schemas.openxmlformats.org/officeDocument/2006/relationships/image" Target="../media/image10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7.png"/><Relationship Id="rId3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8.png"/><Relationship Id="rId3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08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115.emf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microsoft.com/office/2007/relationships/hdphoto" Target="../media/hdphoto1.wdp"/><Relationship Id="rId6" Type="http://schemas.openxmlformats.org/officeDocument/2006/relationships/image" Target="../media/image73.jpg"/><Relationship Id="rId7" Type="http://schemas.openxmlformats.org/officeDocument/2006/relationships/image" Target="../media/image74.gif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4" Type="http://schemas.openxmlformats.org/officeDocument/2006/relationships/image" Target="../media/image118.jpeg"/><Relationship Id="rId5" Type="http://schemas.openxmlformats.org/officeDocument/2006/relationships/image" Target="../media/image1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8.png"/><Relationship Id="rId5" Type="http://schemas.openxmlformats.org/officeDocument/2006/relationships/image" Target="../media/image120.png"/><Relationship Id="rId6" Type="http://schemas.openxmlformats.org/officeDocument/2006/relationships/image" Target="../media/image97.tiff"/><Relationship Id="rId7" Type="http://schemas.openxmlformats.org/officeDocument/2006/relationships/image" Target="../media/image99.png"/><Relationship Id="rId8" Type="http://schemas.openxmlformats.org/officeDocument/2006/relationships/image" Target="../media/image100.jp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g"/><Relationship Id="rId5" Type="http://schemas.openxmlformats.org/officeDocument/2006/relationships/image" Target="../media/image70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microsoft.com/office/2007/relationships/hdphoto" Target="../media/hdphoto1.wdp"/><Relationship Id="rId6" Type="http://schemas.openxmlformats.org/officeDocument/2006/relationships/image" Target="../media/image73.jpg"/><Relationship Id="rId7" Type="http://schemas.openxmlformats.org/officeDocument/2006/relationships/image" Target="../media/image74.gif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Amsterdam, 29 January 2016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Presentation and demo exchanging invoice status information</a:t>
            </a:r>
            <a:endParaRPr lang="en-GB" dirty="0"/>
          </a:p>
        </p:txBody>
      </p:sp>
      <p:pic>
        <p:nvPicPr>
          <p:cNvPr id="6" name="Picture 5" descr="Supply Chain Finance Communi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592" y="6149611"/>
            <a:ext cx="2141359" cy="329440"/>
          </a:xfrm>
          <a:prstGeom prst="rect">
            <a:avLst/>
          </a:prstGeom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865" y="6109724"/>
            <a:ext cx="1440922" cy="381600"/>
          </a:xfrm>
          <a:prstGeom prst="rect">
            <a:avLst/>
          </a:prstGeom>
        </p:spPr>
      </p:pic>
      <p:pic>
        <p:nvPicPr>
          <p:cNvPr id="7" name="Picture 6" descr="logo-connek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5" y="6011195"/>
            <a:ext cx="1440922" cy="5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488530" y="2858507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30855" y="2288412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Demonstration of the 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oncept</a:t>
            </a:r>
            <a:endParaRPr lang="en-GB" kern="0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Overview 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1918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Pentagon 20"/>
          <p:cNvSpPr/>
          <p:nvPr/>
        </p:nvSpPr>
        <p:spPr bwMode="gray">
          <a:xfrm>
            <a:off x="546595" y="278669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087FF"/>
          </a:solidFill>
          <a:ln w="9525">
            <a:solidFill>
              <a:srgbClr val="00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1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 bwMode="auto">
          <a:xfrm>
            <a:off x="1247107" y="3673474"/>
            <a:ext cx="9558867" cy="260138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0507" y="298145"/>
            <a:ext cx="11352213" cy="7207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problem: Unpredictability leads to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challenges for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selling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parties in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managing their cash positions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19764" y="3247004"/>
            <a:ext cx="1569600" cy="1193007"/>
            <a:chOff x="9948951" y="3667674"/>
            <a:chExt cx="1569600" cy="1193007"/>
          </a:xfrm>
        </p:grpSpPr>
        <p:sp>
          <p:nvSpPr>
            <p:cNvPr id="36" name="Rectangle 35"/>
            <p:cNvSpPr/>
            <p:nvPr/>
          </p:nvSpPr>
          <p:spPr bwMode="auto">
            <a:xfrm>
              <a:off x="9948951" y="3681201"/>
              <a:ext cx="1569600" cy="114555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0733751" y="3944673"/>
              <a:ext cx="784800" cy="67189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948951" y="3944673"/>
              <a:ext cx="784800" cy="67189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77263" y="4113415"/>
              <a:ext cx="5281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Buy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01339" y="4128465"/>
              <a:ext cx="4496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7F7F7F"/>
                  </a:solidFill>
                  <a:latin typeface="Calibri"/>
                  <a:cs typeface="Calibri"/>
                </a:rPr>
                <a:t>Sell</a:t>
              </a:r>
              <a:endParaRPr lang="en-US" sz="12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955301" y="4619745"/>
              <a:ext cx="1556900" cy="203835"/>
            </a:xfrm>
            <a:prstGeom prst="rect">
              <a:avLst/>
            </a:prstGeom>
            <a:solidFill>
              <a:srgbClr val="FF98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425405" y="3667674"/>
              <a:ext cx="61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Entity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9948951" y="4616570"/>
              <a:ext cx="1569600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0175319" y="4583682"/>
              <a:ext cx="1116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ERP solution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2735674" y="1953803"/>
            <a:ext cx="936228" cy="58264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96423" y="2117070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03677" y="4077037"/>
            <a:ext cx="759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Cash flow forecasting can’t be optimized due to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limited visibility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on invoice status and payments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03677" y="4383085"/>
            <a:ext cx="747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Restrictions 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on working capital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reserves to deal with trading risks (e.g. non-payment, disputes, performance)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03676" y="4864386"/>
            <a:ext cx="808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/>
                <a:cs typeface="Calibri"/>
              </a:rPr>
              <a:t>The asymmetry between the flow of cash and the flow of invoice information </a:t>
            </a:r>
            <a:r>
              <a:rPr lang="en-US" sz="1400" dirty="0">
                <a:solidFill>
                  <a:schemeClr val="accent6"/>
                </a:solidFill>
                <a:latin typeface="Calibri"/>
                <a:cs typeface="Calibri"/>
              </a:rPr>
              <a:t>(e.g. payment terms) </a:t>
            </a:r>
            <a:r>
              <a:rPr lang="en-US" sz="1400" dirty="0" smtClean="0">
                <a:solidFill>
                  <a:schemeClr val="accent6"/>
                </a:solidFill>
                <a:latin typeface="Calibri"/>
                <a:cs typeface="Calibri"/>
              </a:rPr>
              <a:t> between Seller and Buyer lead to </a:t>
            </a:r>
            <a:r>
              <a:rPr lang="en-US" sz="1400" b="1" dirty="0" smtClean="0">
                <a:solidFill>
                  <a:schemeClr val="accent6"/>
                </a:solidFill>
                <a:latin typeface="Calibri"/>
                <a:cs typeface="Calibri"/>
              </a:rPr>
              <a:t>uncertain financing possibilities</a:t>
            </a:r>
            <a:endParaRPr lang="en-US" sz="1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297608" y="5372896"/>
            <a:ext cx="808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400" b="1" dirty="0" smtClean="0">
                <a:solidFill>
                  <a:schemeClr val="accent6"/>
                </a:solidFill>
                <a:latin typeface="Calibri"/>
                <a:cs typeface="Calibri"/>
              </a:rPr>
              <a:t>Limited access </a:t>
            </a:r>
            <a:r>
              <a:rPr lang="en-US" sz="1400" dirty="0" smtClean="0">
                <a:solidFill>
                  <a:schemeClr val="accent6"/>
                </a:solidFill>
                <a:latin typeface="Calibri"/>
                <a:cs typeface="Calibri"/>
              </a:rPr>
              <a:t>to financiers receivables financing offerings (e.g. reverse factoring, asset-based financing)  due to high process and financing cost as well as dependency from cooperation from buyers</a:t>
            </a:r>
            <a:endParaRPr lang="en-US" sz="1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3570282" y="216580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3557582" y="2422982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706255" y="182483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70282" y="23588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Cash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7202482" y="221764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7189782" y="247482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338455" y="18766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02482" y="2410720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Cash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893392" y="2907868"/>
            <a:ext cx="936228" cy="582649"/>
            <a:chOff x="970548" y="3349765"/>
            <a:chExt cx="936228" cy="582649"/>
          </a:xfrm>
        </p:grpSpPr>
        <p:sp>
          <p:nvSpPr>
            <p:cNvPr id="71" name="Rectangle 70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652597" y="2899268"/>
            <a:ext cx="936228" cy="582649"/>
            <a:chOff x="970548" y="3349765"/>
            <a:chExt cx="936228" cy="582649"/>
          </a:xfrm>
        </p:grpSpPr>
        <p:sp>
          <p:nvSpPr>
            <p:cNvPr id="76" name="Rectangle 75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286584" y="2923638"/>
            <a:ext cx="936228" cy="582649"/>
            <a:chOff x="970548" y="3349765"/>
            <a:chExt cx="936228" cy="582649"/>
          </a:xfrm>
        </p:grpSpPr>
        <p:sp>
          <p:nvSpPr>
            <p:cNvPr id="88" name="Rectangle 87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496" y="1609836"/>
            <a:ext cx="1587500" cy="12065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42" y="1609836"/>
            <a:ext cx="1587500" cy="12065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7" y="1609836"/>
            <a:ext cx="1587500" cy="1206500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 bwMode="auto">
          <a:xfrm>
            <a:off x="1278466" y="1122290"/>
            <a:ext cx="9527509" cy="248874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Lightning Bolt 93"/>
          <p:cNvSpPr/>
          <p:nvPr/>
        </p:nvSpPr>
        <p:spPr bwMode="auto">
          <a:xfrm>
            <a:off x="7908389" y="2227809"/>
            <a:ext cx="681505" cy="695829"/>
          </a:xfrm>
          <a:prstGeom prst="lightningBol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ounded Rectangular Callout 94"/>
          <p:cNvSpPr/>
          <p:nvPr/>
        </p:nvSpPr>
        <p:spPr bwMode="auto">
          <a:xfrm>
            <a:off x="3499727" y="2901643"/>
            <a:ext cx="1382888" cy="653603"/>
          </a:xfrm>
          <a:prstGeom prst="wedgeRoundRectCallout">
            <a:avLst>
              <a:gd name="adj1" fmla="val -30266"/>
              <a:gd name="adj2" fmla="val -7547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Unpredictable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when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cash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will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come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10" y="5481872"/>
            <a:ext cx="414244" cy="414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298" y="4932777"/>
            <a:ext cx="481669" cy="481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748" y="4510009"/>
            <a:ext cx="422768" cy="422768"/>
          </a:xfrm>
          <a:prstGeom prst="rect">
            <a:avLst/>
          </a:prstGeom>
        </p:spPr>
      </p:pic>
      <p:sp>
        <p:nvSpPr>
          <p:cNvPr id="100" name="Rounded Rectangular Callout 99"/>
          <p:cNvSpPr/>
          <p:nvPr/>
        </p:nvSpPr>
        <p:spPr bwMode="auto">
          <a:xfrm>
            <a:off x="7338455" y="2901643"/>
            <a:ext cx="1382888" cy="653603"/>
          </a:xfrm>
          <a:prstGeom prst="wedgeRoundRectCallout">
            <a:avLst>
              <a:gd name="adj1" fmla="val -33205"/>
              <a:gd name="adj2" fmla="val -7547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Unpredictable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when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cash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will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come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2" name="Picture 1" descr="limited visibility icon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0" b="24870"/>
          <a:stretch/>
        </p:blipFill>
        <p:spPr>
          <a:xfrm>
            <a:off x="1578750" y="4046521"/>
            <a:ext cx="803725" cy="356389"/>
          </a:xfrm>
          <a:prstGeom prst="rect">
            <a:avLst/>
          </a:prstGeom>
        </p:spPr>
      </p:pic>
      <p:sp>
        <p:nvSpPr>
          <p:cNvPr id="57" name="Lightning Bolt 56"/>
          <p:cNvSpPr/>
          <p:nvPr/>
        </p:nvSpPr>
        <p:spPr bwMode="auto">
          <a:xfrm>
            <a:off x="4246437" y="2188537"/>
            <a:ext cx="681505" cy="695829"/>
          </a:xfrm>
          <a:prstGeom prst="lightningBol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0" name="Picture 49" descr="logo-connek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alibri"/>
                <a:cs typeface="Calibri"/>
              </a:rPr>
              <a:t>We can learn process transparency from other industries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4" name="Right Arrow 32"/>
          <p:cNvSpPr/>
          <p:nvPr/>
        </p:nvSpPr>
        <p:spPr bwMode="gray">
          <a:xfrm>
            <a:off x="494877" y="3531171"/>
            <a:ext cx="11352213" cy="2177195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9191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5" name="Right Arrow 39"/>
          <p:cNvSpPr/>
          <p:nvPr/>
        </p:nvSpPr>
        <p:spPr bwMode="gray">
          <a:xfrm>
            <a:off x="525874" y="1162720"/>
            <a:ext cx="11328200" cy="2205523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87FF"/>
          </a:solidFill>
          <a:ln w="12700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14" name="Flowchart: Data 9"/>
          <p:cNvSpPr/>
          <p:nvPr/>
        </p:nvSpPr>
        <p:spPr bwMode="gray">
          <a:xfrm rot="21367753">
            <a:off x="1201246" y="1432936"/>
            <a:ext cx="1911657" cy="4157573"/>
          </a:xfrm>
          <a:prstGeom prst="parallelogram">
            <a:avLst>
              <a:gd name="adj" fmla="val 30109"/>
            </a:avLst>
          </a:prstGeom>
          <a:solidFill>
            <a:srgbClr val="FFFFFF">
              <a:alpha val="7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6" name="Half Frame 43"/>
          <p:cNvSpPr/>
          <p:nvPr/>
        </p:nvSpPr>
        <p:spPr bwMode="gray">
          <a:xfrm rot="8142470">
            <a:off x="2169355" y="4468836"/>
            <a:ext cx="270400" cy="296898"/>
          </a:xfrm>
          <a:prstGeom prst="halfFrame">
            <a:avLst>
              <a:gd name="adj1" fmla="val 26576"/>
              <a:gd name="adj2" fmla="val 25856"/>
            </a:avLst>
          </a:prstGeom>
          <a:solidFill>
            <a:srgbClr val="9191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7" name="TextBox 44"/>
          <p:cNvSpPr txBox="1"/>
          <p:nvPr/>
        </p:nvSpPr>
        <p:spPr bwMode="gray">
          <a:xfrm>
            <a:off x="1735774" y="4058655"/>
            <a:ext cx="444032" cy="101566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600" dirty="0">
                <a:solidFill>
                  <a:srgbClr val="91919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endParaRPr lang="en-US" sz="6600" dirty="0" smtClean="0">
              <a:solidFill>
                <a:srgbClr val="91919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Half Frame 45"/>
          <p:cNvSpPr/>
          <p:nvPr/>
        </p:nvSpPr>
        <p:spPr bwMode="gray">
          <a:xfrm rot="8142470">
            <a:off x="2169355" y="2081976"/>
            <a:ext cx="270400" cy="296898"/>
          </a:xfrm>
          <a:prstGeom prst="halfFrame">
            <a:avLst>
              <a:gd name="adj1" fmla="val 26576"/>
              <a:gd name="adj2" fmla="val 25856"/>
            </a:avLst>
          </a:prstGeom>
          <a:solidFill>
            <a:srgbClr val="0087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rgbClr val="0087FF"/>
              </a:solidFill>
            </a:endParaRPr>
          </a:p>
        </p:txBody>
      </p:sp>
      <p:sp>
        <p:nvSpPr>
          <p:cNvPr id="9" name="TextBox 46"/>
          <p:cNvSpPr txBox="1"/>
          <p:nvPr/>
        </p:nvSpPr>
        <p:spPr bwMode="gray">
          <a:xfrm>
            <a:off x="1735774" y="1671795"/>
            <a:ext cx="444032" cy="101566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600" dirty="0">
                <a:solidFill>
                  <a:srgbClr val="0087FF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6600" dirty="0" smtClean="0">
              <a:solidFill>
                <a:srgbClr val="0087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Freeform 34"/>
          <p:cNvSpPr>
            <a:spLocks noChangeAspect="1" noEditPoints="1"/>
          </p:cNvSpPr>
          <p:nvPr/>
        </p:nvSpPr>
        <p:spPr bwMode="gray">
          <a:xfrm>
            <a:off x="701131" y="2006533"/>
            <a:ext cx="587563" cy="447784"/>
          </a:xfrm>
          <a:custGeom>
            <a:avLst/>
            <a:gdLst/>
            <a:ahLst/>
            <a:cxnLst>
              <a:cxn ang="0">
                <a:pos x="43" y="62"/>
              </a:cxn>
              <a:cxn ang="0">
                <a:pos x="35" y="70"/>
              </a:cxn>
              <a:cxn ang="0">
                <a:pos x="43" y="79"/>
              </a:cxn>
              <a:cxn ang="0">
                <a:pos x="51" y="70"/>
              </a:cxn>
              <a:cxn ang="0">
                <a:pos x="43" y="62"/>
              </a:cxn>
              <a:cxn ang="0">
                <a:pos x="80" y="62"/>
              </a:cxn>
              <a:cxn ang="0">
                <a:pos x="72" y="70"/>
              </a:cxn>
              <a:cxn ang="0">
                <a:pos x="80" y="79"/>
              </a:cxn>
              <a:cxn ang="0">
                <a:pos x="88" y="70"/>
              </a:cxn>
              <a:cxn ang="0">
                <a:pos x="80" y="62"/>
              </a:cxn>
              <a:cxn ang="0">
                <a:pos x="92" y="49"/>
              </a:cxn>
              <a:cxn ang="0">
                <a:pos x="34" y="49"/>
              </a:cxn>
              <a:cxn ang="0">
                <a:pos x="22" y="3"/>
              </a:cxn>
              <a:cxn ang="0">
                <a:pos x="20" y="1"/>
              </a:cxn>
              <a:cxn ang="0">
                <a:pos x="2" y="1"/>
              </a:cxn>
              <a:cxn ang="0">
                <a:pos x="0" y="3"/>
              </a:cxn>
              <a:cxn ang="0">
                <a:pos x="1" y="5"/>
              </a:cxn>
              <a:cxn ang="0">
                <a:pos x="13" y="5"/>
              </a:cxn>
              <a:cxn ang="0">
                <a:pos x="15" y="7"/>
              </a:cxn>
              <a:cxn ang="0">
                <a:pos x="28" y="58"/>
              </a:cxn>
              <a:cxn ang="0">
                <a:pos x="92" y="58"/>
              </a:cxn>
              <a:cxn ang="0">
                <a:pos x="94" y="56"/>
              </a:cxn>
              <a:cxn ang="0">
                <a:pos x="94" y="51"/>
              </a:cxn>
              <a:cxn ang="0">
                <a:pos x="92" y="49"/>
              </a:cxn>
              <a:cxn ang="0">
                <a:pos x="99" y="1"/>
              </a:cxn>
              <a:cxn ang="0">
                <a:pos x="31" y="1"/>
              </a:cxn>
              <a:cxn ang="0">
                <a:pos x="28" y="8"/>
              </a:cxn>
              <a:cxn ang="0">
                <a:pos x="37" y="42"/>
              </a:cxn>
              <a:cxn ang="0">
                <a:pos x="41" y="45"/>
              </a:cxn>
              <a:cxn ang="0">
                <a:pos x="91" y="45"/>
              </a:cxn>
              <a:cxn ang="0">
                <a:pos x="95" y="40"/>
              </a:cxn>
              <a:cxn ang="0">
                <a:pos x="103" y="5"/>
              </a:cxn>
              <a:cxn ang="0">
                <a:pos x="99" y="1"/>
              </a:cxn>
              <a:cxn ang="0">
                <a:pos x="38" y="14"/>
              </a:cxn>
              <a:cxn ang="0">
                <a:pos x="46" y="7"/>
              </a:cxn>
              <a:cxn ang="0">
                <a:pos x="53" y="14"/>
              </a:cxn>
              <a:cxn ang="0">
                <a:pos x="46" y="21"/>
              </a:cxn>
              <a:cxn ang="0">
                <a:pos x="38" y="14"/>
              </a:cxn>
              <a:cxn ang="0">
                <a:pos x="55" y="39"/>
              </a:cxn>
              <a:cxn ang="0">
                <a:pos x="48" y="32"/>
              </a:cxn>
              <a:cxn ang="0">
                <a:pos x="55" y="25"/>
              </a:cxn>
              <a:cxn ang="0">
                <a:pos x="63" y="32"/>
              </a:cxn>
              <a:cxn ang="0">
                <a:pos x="55" y="39"/>
              </a:cxn>
              <a:cxn ang="0">
                <a:pos x="57" y="14"/>
              </a:cxn>
              <a:cxn ang="0">
                <a:pos x="64" y="7"/>
              </a:cxn>
              <a:cxn ang="0">
                <a:pos x="71" y="14"/>
              </a:cxn>
              <a:cxn ang="0">
                <a:pos x="64" y="21"/>
              </a:cxn>
              <a:cxn ang="0">
                <a:pos x="57" y="14"/>
              </a:cxn>
              <a:cxn ang="0">
                <a:pos x="74" y="39"/>
              </a:cxn>
              <a:cxn ang="0">
                <a:pos x="67" y="32"/>
              </a:cxn>
              <a:cxn ang="0">
                <a:pos x="74" y="25"/>
              </a:cxn>
              <a:cxn ang="0">
                <a:pos x="81" y="32"/>
              </a:cxn>
              <a:cxn ang="0">
                <a:pos x="74" y="39"/>
              </a:cxn>
              <a:cxn ang="0">
                <a:pos x="83" y="21"/>
              </a:cxn>
              <a:cxn ang="0">
                <a:pos x="76" y="14"/>
              </a:cxn>
              <a:cxn ang="0">
                <a:pos x="83" y="7"/>
              </a:cxn>
              <a:cxn ang="0">
                <a:pos x="90" y="14"/>
              </a:cxn>
              <a:cxn ang="0">
                <a:pos x="83" y="21"/>
              </a:cxn>
            </a:cxnLst>
            <a:rect l="0" t="0" r="r" b="b"/>
            <a:pathLst>
              <a:path w="104" h="79">
                <a:moveTo>
                  <a:pt x="43" y="62"/>
                </a:moveTo>
                <a:cubicBezTo>
                  <a:pt x="38" y="62"/>
                  <a:pt x="35" y="66"/>
                  <a:pt x="35" y="70"/>
                </a:cubicBezTo>
                <a:cubicBezTo>
                  <a:pt x="35" y="75"/>
                  <a:pt x="38" y="79"/>
                  <a:pt x="43" y="79"/>
                </a:cubicBezTo>
                <a:cubicBezTo>
                  <a:pt x="47" y="79"/>
                  <a:pt x="51" y="75"/>
                  <a:pt x="51" y="70"/>
                </a:cubicBezTo>
                <a:cubicBezTo>
                  <a:pt x="51" y="66"/>
                  <a:pt x="47" y="62"/>
                  <a:pt x="43" y="62"/>
                </a:cubicBezTo>
                <a:close/>
                <a:moveTo>
                  <a:pt x="80" y="62"/>
                </a:moveTo>
                <a:cubicBezTo>
                  <a:pt x="75" y="62"/>
                  <a:pt x="72" y="66"/>
                  <a:pt x="72" y="70"/>
                </a:cubicBezTo>
                <a:cubicBezTo>
                  <a:pt x="72" y="75"/>
                  <a:pt x="75" y="79"/>
                  <a:pt x="80" y="79"/>
                </a:cubicBezTo>
                <a:cubicBezTo>
                  <a:pt x="84" y="79"/>
                  <a:pt x="88" y="75"/>
                  <a:pt x="88" y="70"/>
                </a:cubicBezTo>
                <a:cubicBezTo>
                  <a:pt x="88" y="66"/>
                  <a:pt x="84" y="62"/>
                  <a:pt x="80" y="62"/>
                </a:cubicBezTo>
                <a:close/>
                <a:moveTo>
                  <a:pt x="92" y="49"/>
                </a:moveTo>
                <a:cubicBezTo>
                  <a:pt x="34" y="49"/>
                  <a:pt x="34" y="49"/>
                  <a:pt x="34" y="49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1"/>
                  <a:pt x="20" y="1"/>
                  <a:pt x="20" y="1"/>
                </a:cubicBezTo>
                <a:cubicBezTo>
                  <a:pt x="2" y="1"/>
                  <a:pt x="2" y="1"/>
                  <a:pt x="2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5"/>
                  <a:pt x="1" y="5"/>
                  <a:pt x="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5" y="5"/>
                  <a:pt x="15" y="7"/>
                </a:cubicBezTo>
                <a:cubicBezTo>
                  <a:pt x="28" y="58"/>
                  <a:pt x="28" y="58"/>
                  <a:pt x="28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58"/>
                  <a:pt x="94" y="58"/>
                  <a:pt x="94" y="56"/>
                </a:cubicBezTo>
                <a:cubicBezTo>
                  <a:pt x="94" y="51"/>
                  <a:pt x="94" y="51"/>
                  <a:pt x="94" y="51"/>
                </a:cubicBezTo>
                <a:cubicBezTo>
                  <a:pt x="94" y="49"/>
                  <a:pt x="92" y="49"/>
                  <a:pt x="92" y="49"/>
                </a:cubicBezTo>
                <a:close/>
                <a:moveTo>
                  <a:pt x="99" y="1"/>
                </a:move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25" y="0"/>
                  <a:pt x="28" y="8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8" y="45"/>
                  <a:pt x="41" y="45"/>
                </a:cubicBezTo>
                <a:cubicBezTo>
                  <a:pt x="91" y="45"/>
                  <a:pt x="91" y="45"/>
                  <a:pt x="91" y="45"/>
                </a:cubicBezTo>
                <a:cubicBezTo>
                  <a:pt x="91" y="45"/>
                  <a:pt x="94" y="46"/>
                  <a:pt x="95" y="40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4" y="1"/>
                  <a:pt x="99" y="1"/>
                </a:cubicBezTo>
                <a:close/>
                <a:moveTo>
                  <a:pt x="38" y="14"/>
                </a:moveTo>
                <a:cubicBezTo>
                  <a:pt x="38" y="10"/>
                  <a:pt x="42" y="7"/>
                  <a:pt x="46" y="7"/>
                </a:cubicBezTo>
                <a:cubicBezTo>
                  <a:pt x="49" y="7"/>
                  <a:pt x="53" y="10"/>
                  <a:pt x="53" y="14"/>
                </a:cubicBezTo>
                <a:cubicBezTo>
                  <a:pt x="53" y="18"/>
                  <a:pt x="49" y="21"/>
                  <a:pt x="46" y="21"/>
                </a:cubicBezTo>
                <a:cubicBezTo>
                  <a:pt x="42" y="21"/>
                  <a:pt x="38" y="18"/>
                  <a:pt x="38" y="14"/>
                </a:cubicBezTo>
                <a:close/>
                <a:moveTo>
                  <a:pt x="55" y="39"/>
                </a:moveTo>
                <a:cubicBezTo>
                  <a:pt x="52" y="39"/>
                  <a:pt x="48" y="36"/>
                  <a:pt x="48" y="32"/>
                </a:cubicBezTo>
                <a:cubicBezTo>
                  <a:pt x="48" y="28"/>
                  <a:pt x="52" y="25"/>
                  <a:pt x="55" y="25"/>
                </a:cubicBezTo>
                <a:cubicBezTo>
                  <a:pt x="59" y="25"/>
                  <a:pt x="63" y="28"/>
                  <a:pt x="63" y="32"/>
                </a:cubicBezTo>
                <a:cubicBezTo>
                  <a:pt x="63" y="36"/>
                  <a:pt x="59" y="39"/>
                  <a:pt x="55" y="39"/>
                </a:cubicBezTo>
                <a:close/>
                <a:moveTo>
                  <a:pt x="57" y="14"/>
                </a:moveTo>
                <a:cubicBezTo>
                  <a:pt x="57" y="10"/>
                  <a:pt x="60" y="7"/>
                  <a:pt x="64" y="7"/>
                </a:cubicBezTo>
                <a:cubicBezTo>
                  <a:pt x="68" y="7"/>
                  <a:pt x="71" y="10"/>
                  <a:pt x="71" y="14"/>
                </a:cubicBezTo>
                <a:cubicBezTo>
                  <a:pt x="71" y="18"/>
                  <a:pt x="68" y="21"/>
                  <a:pt x="64" y="21"/>
                </a:cubicBezTo>
                <a:cubicBezTo>
                  <a:pt x="60" y="21"/>
                  <a:pt x="57" y="18"/>
                  <a:pt x="57" y="14"/>
                </a:cubicBezTo>
                <a:close/>
                <a:moveTo>
                  <a:pt x="74" y="39"/>
                </a:moveTo>
                <a:cubicBezTo>
                  <a:pt x="70" y="39"/>
                  <a:pt x="67" y="36"/>
                  <a:pt x="67" y="32"/>
                </a:cubicBezTo>
                <a:cubicBezTo>
                  <a:pt x="67" y="28"/>
                  <a:pt x="70" y="25"/>
                  <a:pt x="74" y="25"/>
                </a:cubicBezTo>
                <a:cubicBezTo>
                  <a:pt x="78" y="25"/>
                  <a:pt x="81" y="28"/>
                  <a:pt x="81" y="32"/>
                </a:cubicBezTo>
                <a:cubicBezTo>
                  <a:pt x="81" y="36"/>
                  <a:pt x="78" y="39"/>
                  <a:pt x="74" y="39"/>
                </a:cubicBezTo>
                <a:close/>
                <a:moveTo>
                  <a:pt x="83" y="21"/>
                </a:moveTo>
                <a:cubicBezTo>
                  <a:pt x="79" y="21"/>
                  <a:pt x="76" y="18"/>
                  <a:pt x="76" y="14"/>
                </a:cubicBezTo>
                <a:cubicBezTo>
                  <a:pt x="76" y="10"/>
                  <a:pt x="79" y="7"/>
                  <a:pt x="83" y="7"/>
                </a:cubicBezTo>
                <a:cubicBezTo>
                  <a:pt x="87" y="7"/>
                  <a:pt x="90" y="10"/>
                  <a:pt x="90" y="14"/>
                </a:cubicBezTo>
                <a:cubicBezTo>
                  <a:pt x="90" y="18"/>
                  <a:pt x="87" y="21"/>
                  <a:pt x="83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lowchart: Data 9"/>
          <p:cNvSpPr/>
          <p:nvPr/>
        </p:nvSpPr>
        <p:spPr bwMode="gray">
          <a:xfrm>
            <a:off x="3193806" y="1373153"/>
            <a:ext cx="7391677" cy="4006923"/>
          </a:xfrm>
          <a:prstGeom prst="parallelogram">
            <a:avLst>
              <a:gd name="adj" fmla="val 0"/>
            </a:avLst>
          </a:prstGeom>
          <a:solidFill>
            <a:srgbClr val="FFFFFF">
              <a:alpha val="7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51054" y="3001934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7FF"/>
                </a:solidFill>
                <a:effectLst/>
                <a:latin typeface="Calibri"/>
                <a:cs typeface="Calibri"/>
              </a:rPr>
              <a:t>Accepted for shipment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799085" y="3001934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7FF"/>
                </a:solidFill>
                <a:effectLst/>
                <a:latin typeface="Calibri"/>
                <a:cs typeface="Calibri"/>
              </a:rPr>
              <a:t>Driver on his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87FF"/>
                </a:solidFill>
                <a:effectLst/>
                <a:latin typeface="Calibri"/>
                <a:cs typeface="Calibri"/>
              </a:rPr>
              <a:t> way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87FF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321477" y="3001934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7FF"/>
                </a:solidFill>
                <a:effectLst/>
                <a:latin typeface="Calibri"/>
                <a:cs typeface="Calibri"/>
              </a:rPr>
              <a:t>Delivery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55971" y="5366585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Calibri"/>
                <a:cs typeface="Calibri"/>
              </a:rPr>
              <a:t>Received invoice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804002" y="5366585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Calibri"/>
                <a:cs typeface="Calibri"/>
              </a:rPr>
              <a:t>Approved invoice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326394" y="5366585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Calibri"/>
                <a:cs typeface="Calibri"/>
              </a:rPr>
              <a:t>Guaranteed invoice</a:t>
            </a:r>
          </a:p>
        </p:txBody>
      </p:sp>
      <p:pic>
        <p:nvPicPr>
          <p:cNvPr id="27" name="Picture 26" descr="Artsyl-Data-Document-Capture-Forms-Processing-and-Classification-Software-for-Accounts-Receivable-Accounts-Payable-AP-AR.jp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054" y="3893484"/>
            <a:ext cx="2422800" cy="1458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4937" y="4296887"/>
            <a:ext cx="643757" cy="539198"/>
            <a:chOff x="-655058" y="2351270"/>
            <a:chExt cx="752846" cy="644938"/>
          </a:xfrm>
        </p:grpSpPr>
        <p:pic>
          <p:nvPicPr>
            <p:cNvPr id="30" name="Picture 29" descr="Facebook_like_duimpj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55058" y="2351270"/>
              <a:ext cx="752846" cy="644938"/>
            </a:xfrm>
            <a:prstGeom prst="rect">
              <a:avLst/>
            </a:prstGeom>
          </p:spPr>
        </p:pic>
        <p:pic>
          <p:nvPicPr>
            <p:cNvPr id="31" name="Picture 30" descr="head-vinkje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0368" y="2639302"/>
              <a:ext cx="241375" cy="27489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800" y="3893484"/>
            <a:ext cx="2422800" cy="1458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427" y="3893484"/>
            <a:ext cx="2422800" cy="1458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166800" y="1526507"/>
            <a:ext cx="2422800" cy="14724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176054" y="1526507"/>
            <a:ext cx="2422800" cy="1476000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427" y="1526507"/>
            <a:ext cx="2422800" cy="147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5873" y="1111920"/>
            <a:ext cx="1052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Usage of status information in an E-Commerce context: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873" y="3528876"/>
            <a:ext cx="95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Possible usage of status information in the invoicing and financing context: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873" y="5360626"/>
            <a:ext cx="22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Status of invoice: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873" y="2998907"/>
            <a:ext cx="22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Status of shipment: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66800" y="3893484"/>
            <a:ext cx="7418683" cy="1467142"/>
          </a:xfrm>
          <a:prstGeom prst="rect">
            <a:avLst/>
          </a:prstGeom>
          <a:solidFill>
            <a:schemeClr val="accent5">
              <a:lumMod val="40000"/>
              <a:lumOff val="60000"/>
              <a:alpha val="5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 descr="logo-connek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0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lock ‘m up if unleashing invoice statuses helps SME</a:t>
            </a:r>
            <a:r>
              <a:rPr lang="en-GB" dirty="0"/>
              <a:t> </a:t>
            </a:r>
            <a:r>
              <a:rPr lang="en-GB" dirty="0" smtClean="0"/>
              <a:t>suppliers to find financing? We have to free the invoice statuses!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1727958"/>
            <a:ext cx="8172881" cy="5130042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 b="15803"/>
          <a:stretch/>
        </p:blipFill>
        <p:spPr>
          <a:xfrm>
            <a:off x="6484885" y="1478997"/>
            <a:ext cx="5440415" cy="3770703"/>
          </a:xfrm>
          <a:prstGeom prst="rect">
            <a:avLst/>
          </a:prstGeom>
        </p:spPr>
      </p:pic>
      <p:pic>
        <p:nvPicPr>
          <p:cNvPr id="5" name="Picture 4" descr="logo-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2"/>
    </mc:Choice>
    <mc:Fallback xmlns="">
      <p:transition spd="slow" advTm="85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 bwMode="auto">
          <a:xfrm>
            <a:off x="6114919" y="3660774"/>
            <a:ext cx="4691056" cy="260138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247108" y="3673474"/>
            <a:ext cx="4691056" cy="260138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1800" y="332011"/>
            <a:ext cx="10778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solidFill>
                  <a:srgbClr val="0087FF"/>
                </a:solidFill>
              </a:rPr>
              <a:t>Hypothesis: </a:t>
            </a:r>
            <a:r>
              <a:rPr lang="en-US" dirty="0" smtClean="0">
                <a:solidFill>
                  <a:schemeClr val="accent6"/>
                </a:solidFill>
              </a:rPr>
              <a:t>The cash position of selling parties is positively influenced when buying parties share invoice statuses with selling parties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583274" y="4003676"/>
            <a:ext cx="1583523" cy="1193007"/>
            <a:chOff x="1910618" y="1556808"/>
            <a:chExt cx="1583523" cy="119300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924541" y="1833807"/>
              <a:ext cx="1569600" cy="88208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093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9245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3249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Buyer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2624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  <a:latin typeface="Calibri"/>
                  <a:cs typeface="Calibri"/>
                </a:rPr>
                <a:t>Seller</a:t>
              </a:r>
              <a:endParaRPr lang="en-US" sz="12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6182" y="1556808"/>
              <a:ext cx="61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Entity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28293" y="2505704"/>
              <a:ext cx="1565848" cy="210185"/>
            </a:xfrm>
            <a:prstGeom prst="rect">
              <a:avLst/>
            </a:prstGeom>
            <a:solidFill>
              <a:srgbClr val="FF9833"/>
            </a:solidFill>
            <a:ln w="12700" cap="flat" cmpd="sng" algn="ctr">
              <a:solidFill>
                <a:srgbClr val="FF98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910618" y="2505704"/>
              <a:ext cx="1583523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260604" y="2472816"/>
              <a:ext cx="1116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ERP solution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583274" y="2176695"/>
            <a:ext cx="1583523" cy="1193007"/>
            <a:chOff x="1910618" y="1556808"/>
            <a:chExt cx="1583523" cy="119300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24541" y="1833807"/>
              <a:ext cx="1569600" cy="88208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093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9245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3249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Buyer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2624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  <a:latin typeface="Calibri"/>
                  <a:cs typeface="Calibri"/>
                </a:rPr>
                <a:t>Seller</a:t>
              </a:r>
              <a:endParaRPr lang="en-US" sz="12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09355" y="1556808"/>
              <a:ext cx="61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Entity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28293" y="2505704"/>
              <a:ext cx="1565848" cy="210185"/>
            </a:xfrm>
            <a:prstGeom prst="rect">
              <a:avLst/>
            </a:prstGeom>
            <a:solidFill>
              <a:srgbClr val="FF9833"/>
            </a:solidFill>
            <a:ln w="12700" cap="flat" cmpd="sng" algn="ctr">
              <a:solidFill>
                <a:srgbClr val="FF98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910618" y="2505704"/>
              <a:ext cx="1583523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260604" y="2472816"/>
              <a:ext cx="1116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ERP solution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>
            <a:off x="3570282" y="216580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511553" y="4140173"/>
            <a:ext cx="38396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transparency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for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ellers</a:t>
            </a:r>
          </a:p>
          <a:p>
            <a:pPr>
              <a:buClr>
                <a:srgbClr val="0087FF"/>
              </a:buClr>
            </a:pP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certainty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on invoice payments for Financiers and Sellers</a:t>
            </a:r>
          </a:p>
          <a:p>
            <a:pPr>
              <a:buClr>
                <a:srgbClr val="0087FF"/>
              </a:buClr>
            </a:pP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6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Improvement of core processes</a:t>
            </a:r>
            <a:r>
              <a:rPr lang="en-GB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Financiers in terms for operational handlings and risks</a:t>
            </a:r>
            <a:r>
              <a:rPr lang="en-GB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3557582" y="2422982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706255" y="182483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80855" y="23588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826" y="5420810"/>
            <a:ext cx="486441" cy="36618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825" y="5621707"/>
            <a:ext cx="489471" cy="36846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827" y="5237834"/>
            <a:ext cx="251751" cy="251751"/>
          </a:xfrm>
          <a:prstGeom prst="rect">
            <a:avLst/>
          </a:prstGeom>
        </p:spPr>
      </p:pic>
      <p:pic>
        <p:nvPicPr>
          <p:cNvPr id="77" name="Picture 76" descr="Facebook_like_duimpje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372" y="4307267"/>
            <a:ext cx="282692" cy="229169"/>
          </a:xfrm>
          <a:prstGeom prst="rect">
            <a:avLst/>
          </a:prstGeom>
        </p:spPr>
      </p:pic>
      <p:pic>
        <p:nvPicPr>
          <p:cNvPr id="78" name="Picture 77" descr="Facebook_like_duimpje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295" y="5047876"/>
            <a:ext cx="287674" cy="23320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592426" y="3667919"/>
            <a:ext cx="281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Calibri"/>
                <a:cs typeface="Calibri"/>
              </a:rPr>
              <a:t>3. Example invoice statuses:  </a:t>
            </a:r>
            <a:endParaRPr lang="en-US" sz="16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7202482" y="221764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>
            <a:off x="7189782" y="247482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7338455" y="18766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13055" y="2410720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32" name="Picture 31" descr="rejected 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89" y="5029343"/>
            <a:ext cx="258365" cy="258365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893392" y="2907868"/>
            <a:ext cx="936228" cy="582649"/>
            <a:chOff x="970548" y="3349765"/>
            <a:chExt cx="936228" cy="582649"/>
          </a:xfrm>
        </p:grpSpPr>
        <p:sp>
          <p:nvSpPr>
            <p:cNvPr id="92" name="Rectangle 91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652597" y="2899268"/>
            <a:ext cx="936228" cy="582649"/>
            <a:chOff x="970548" y="3349765"/>
            <a:chExt cx="936228" cy="582649"/>
          </a:xfrm>
        </p:grpSpPr>
        <p:sp>
          <p:nvSpPr>
            <p:cNvPr id="99" name="Rectangle 98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286584" y="2923638"/>
            <a:ext cx="936228" cy="582649"/>
            <a:chOff x="970548" y="3349765"/>
            <a:chExt cx="936228" cy="582649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89" name="Straight Arrow Connector 88"/>
          <p:cNvCxnSpPr/>
          <p:nvPr/>
        </p:nvCxnSpPr>
        <p:spPr bwMode="auto">
          <a:xfrm>
            <a:off x="6865204" y="6052827"/>
            <a:ext cx="3620823" cy="15124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6865202" y="3986745"/>
            <a:ext cx="0" cy="206608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15" name="Rectangle 114"/>
          <p:cNvSpPr/>
          <p:nvPr/>
        </p:nvSpPr>
        <p:spPr bwMode="auto">
          <a:xfrm>
            <a:off x="7035043" y="5932596"/>
            <a:ext cx="276773" cy="125624"/>
          </a:xfrm>
          <a:prstGeom prst="rect">
            <a:avLst/>
          </a:prstGeom>
          <a:solidFill>
            <a:srgbClr val="0087FF">
              <a:alpha val="16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470756" y="5734061"/>
            <a:ext cx="276773" cy="330686"/>
          </a:xfrm>
          <a:prstGeom prst="rect">
            <a:avLst/>
          </a:prstGeom>
          <a:solidFill>
            <a:srgbClr val="0087FF">
              <a:alpha val="3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7917827" y="5504893"/>
            <a:ext cx="276773" cy="559855"/>
          </a:xfrm>
          <a:prstGeom prst="rect">
            <a:avLst/>
          </a:prstGeom>
          <a:solidFill>
            <a:srgbClr val="0087FF">
              <a:alpha val="4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388295" y="5289551"/>
            <a:ext cx="276773" cy="775197"/>
          </a:xfrm>
          <a:prstGeom prst="rect">
            <a:avLst/>
          </a:prstGeom>
          <a:solidFill>
            <a:srgbClr val="0087FF">
              <a:alpha val="4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882997" y="5524369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RECEIVED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42372" y="4546059"/>
            <a:ext cx="276773" cy="1506767"/>
          </a:xfrm>
          <a:prstGeom prst="rect">
            <a:avLst/>
          </a:prstGeom>
          <a:solidFill>
            <a:srgbClr val="0087FF">
              <a:alpha val="64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5754835" y="4920148"/>
            <a:ext cx="1988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Calibri"/>
                <a:cs typeface="Calibri"/>
              </a:rPr>
              <a:t>LEVEL OF CERTAINTY</a:t>
            </a:r>
            <a:endParaRPr lang="en-US" sz="1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354151" y="5314568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VIEWED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761838" y="5059160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PENDING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211534" y="4868687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APPROVED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077661" y="6038318"/>
            <a:ext cx="1431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Calibri"/>
                <a:cs typeface="Calibri"/>
              </a:rPr>
              <a:t>STATUS MATURITY </a:t>
            </a:r>
            <a:endParaRPr lang="en-US" sz="1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9299009" y="4402668"/>
            <a:ext cx="276773" cy="1665283"/>
          </a:xfrm>
          <a:prstGeom prst="rect">
            <a:avLst/>
          </a:prstGeom>
          <a:solidFill>
            <a:srgbClr val="0087FF">
              <a:alpha val="8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711066" y="4128809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VERIFIED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077661" y="3961344"/>
            <a:ext cx="10251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SEPA PROCESSED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9778600" y="5288472"/>
            <a:ext cx="276773" cy="768975"/>
          </a:xfrm>
          <a:prstGeom prst="rect">
            <a:avLst/>
          </a:prstGeom>
          <a:solidFill>
            <a:srgbClr val="FF0000">
              <a:alpha val="66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681218" y="4818782"/>
            <a:ext cx="85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REJECTED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496" y="1609836"/>
            <a:ext cx="1587500" cy="12065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142" y="1609836"/>
            <a:ext cx="1587500" cy="12065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007" y="1609836"/>
            <a:ext cx="1587500" cy="1206500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 bwMode="auto">
          <a:xfrm>
            <a:off x="1278466" y="1122290"/>
            <a:ext cx="9527509" cy="248874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14473" y="3724562"/>
            <a:ext cx="406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7FF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2. Sharing </a:t>
            </a:r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the invoice status leads to</a:t>
            </a:r>
            <a:r>
              <a:rPr lang="en-GB" sz="16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14473" y="1137323"/>
            <a:ext cx="554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1. Example supply chain where invoice statuses are shared:</a:t>
            </a:r>
            <a:endParaRPr 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SEPA IC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05" y="4237334"/>
            <a:ext cx="334945" cy="121704"/>
          </a:xfrm>
          <a:prstGeom prst="rect">
            <a:avLst/>
          </a:prstGeom>
        </p:spPr>
      </p:pic>
      <p:pic>
        <p:nvPicPr>
          <p:cNvPr id="79" name="Picture 78" descr="logo-connek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6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1269567" y="3718117"/>
            <a:ext cx="2228781" cy="2385158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004581" y="3740447"/>
            <a:ext cx="2228781" cy="2362828"/>
          </a:xfrm>
          <a:prstGeom prst="rect">
            <a:avLst/>
          </a:prstGeom>
          <a:noFill/>
          <a:ln w="12700" cap="flat" cmpd="sng" algn="ctr">
            <a:solidFill>
              <a:srgbClr val="91D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8577194" y="3740447"/>
            <a:ext cx="2228781" cy="236282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1800" y="332011"/>
            <a:ext cx="10778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/>
              <a:t>All actors in the supply chain could benefit from the sharing of invoice statuses (financier, selling party &amp; buying party)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583274" y="2176695"/>
            <a:ext cx="1583523" cy="1193007"/>
            <a:chOff x="1910618" y="1556808"/>
            <a:chExt cx="1583523" cy="119300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24541" y="1833807"/>
              <a:ext cx="1569600" cy="88208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093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9245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3249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Buyer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2624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  <a:latin typeface="Calibri"/>
                  <a:cs typeface="Calibri"/>
                </a:rPr>
                <a:t>Seller</a:t>
              </a:r>
              <a:endParaRPr lang="en-US" sz="12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09355" y="1556808"/>
              <a:ext cx="61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Entity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28293" y="2505704"/>
              <a:ext cx="1565848" cy="210185"/>
            </a:xfrm>
            <a:prstGeom prst="rect">
              <a:avLst/>
            </a:prstGeom>
            <a:solidFill>
              <a:srgbClr val="FF9833"/>
            </a:solidFill>
            <a:ln w="12700" cap="flat" cmpd="sng" algn="ctr">
              <a:solidFill>
                <a:srgbClr val="FF98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910618" y="2505704"/>
              <a:ext cx="1583523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260604" y="2472816"/>
              <a:ext cx="1116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ERP solution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78467" y="3740447"/>
            <a:ext cx="227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7FF"/>
              </a:buClr>
            </a:pPr>
            <a:r>
              <a:rPr lang="en-GB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Key ‘Financier’ benefits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Lower 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risks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Process efficiency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Ability to address lower ticket mass market</a:t>
            </a:r>
          </a:p>
          <a:p>
            <a:pPr>
              <a:buClr>
                <a:srgbClr val="0087FF"/>
              </a:buClr>
            </a:pPr>
            <a:endParaRPr lang="en-GB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50788" y="3747326"/>
            <a:ext cx="2155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7FF"/>
              </a:buClr>
            </a:pPr>
            <a:r>
              <a:rPr lang="en-GB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Key ‘Buyer’ benefits: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Less operation creditor handling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Strengthening of entity’s supply chain 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Optimise internal procurement and invoice approval processes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Invoice discount opportunities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Longer payment term potential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51768" y="3740447"/>
            <a:ext cx="2101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7FF"/>
              </a:buClr>
            </a:pPr>
            <a:r>
              <a:rPr lang="en-GB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Key ’Seller’ benefits: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Better cash flow forecasting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Less operational debtor handling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Better access to financing instruments: faster, more choice, easier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570282" y="216580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557582" y="2422982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706255" y="182483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80855" y="2358879"/>
            <a:ext cx="13123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7202482" y="221764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7189782" y="247482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338455" y="18766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13055" y="2410720"/>
            <a:ext cx="13123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652597" y="2899268"/>
            <a:ext cx="936228" cy="582649"/>
            <a:chOff x="970548" y="3349765"/>
            <a:chExt cx="936228" cy="582649"/>
          </a:xfrm>
        </p:grpSpPr>
        <p:sp>
          <p:nvSpPr>
            <p:cNvPr id="62" name="Rectangle 61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286584" y="2923638"/>
            <a:ext cx="936228" cy="582649"/>
            <a:chOff x="970548" y="3349765"/>
            <a:chExt cx="936228" cy="582649"/>
          </a:xfrm>
        </p:grpSpPr>
        <p:sp>
          <p:nvSpPr>
            <p:cNvPr id="65" name="Rectangle 64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1278466" y="1122290"/>
            <a:ext cx="9527509" cy="248874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14473" y="1137323"/>
            <a:ext cx="554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Example supply chain where invoice statuses are shared:</a:t>
            </a:r>
            <a:endParaRPr 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326142" y="1637528"/>
            <a:ext cx="1569600" cy="114555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326142" y="1901000"/>
            <a:ext cx="784800" cy="6718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54454" y="2069742"/>
            <a:ext cx="5281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Buy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332492" y="2576072"/>
            <a:ext cx="1556900" cy="2038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02596" y="1624001"/>
            <a:ext cx="6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Entity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5326142" y="2572897"/>
            <a:ext cx="15696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5552510" y="2540009"/>
            <a:ext cx="111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ERP solution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19717" y="1625078"/>
            <a:ext cx="1569600" cy="114555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9704517" y="1888550"/>
            <a:ext cx="784800" cy="6718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872105" y="2072342"/>
            <a:ext cx="449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Sell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926067" y="2563622"/>
            <a:ext cx="1556900" cy="2038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396171" y="1611551"/>
            <a:ext cx="6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Entity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8919717" y="2560447"/>
            <a:ext cx="15696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9146085" y="2527559"/>
            <a:ext cx="111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ERP solution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1596707" y="1641765"/>
            <a:ext cx="1569600" cy="114555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2381507" y="1905237"/>
            <a:ext cx="784800" cy="6718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596707" y="1905237"/>
            <a:ext cx="784800" cy="6718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725019" y="2073979"/>
            <a:ext cx="5281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Buy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49095" y="2089029"/>
            <a:ext cx="449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F7F7F"/>
                </a:solidFill>
                <a:latin typeface="Calibri"/>
                <a:cs typeface="Calibri"/>
              </a:rPr>
              <a:t>Sell</a:t>
            </a:r>
            <a:endParaRPr lang="en-US" sz="1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603057" y="2580309"/>
            <a:ext cx="1556900" cy="2038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073161" y="1628238"/>
            <a:ext cx="6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Entity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1596707" y="2577134"/>
            <a:ext cx="15696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1823075" y="2544246"/>
            <a:ext cx="111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ERP solution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78467" y="1483669"/>
            <a:ext cx="9527507" cy="2127363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0613" y="3065066"/>
            <a:ext cx="810879" cy="276999"/>
          </a:xfrm>
          <a:prstGeom prst="rect">
            <a:avLst/>
          </a:prstGeom>
          <a:solidFill>
            <a:srgbClr val="97D9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893392" y="2907868"/>
            <a:ext cx="936228" cy="582649"/>
          </a:xfrm>
          <a:prstGeom prst="rect">
            <a:avLst/>
          </a:prstGeom>
          <a:solidFill>
            <a:srgbClr val="97D9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993373" y="3056466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110942" y="1901000"/>
            <a:ext cx="784800" cy="671897"/>
          </a:xfrm>
          <a:prstGeom prst="rect">
            <a:avLst/>
          </a:prstGeom>
          <a:solidFill>
            <a:srgbClr val="91D14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78530" y="2084792"/>
            <a:ext cx="449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Sell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919717" y="1888550"/>
            <a:ext cx="784800" cy="67189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048029" y="2057292"/>
            <a:ext cx="5281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Buy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pic>
        <p:nvPicPr>
          <p:cNvPr id="67" name="Picture 66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3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800" y="332011"/>
            <a:ext cx="11286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/>
              <a:t>Invoice status sharing is compatible with existing e-business and SCF ecosystems: at least 6 set-ups foreseen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27573" y="1693305"/>
            <a:ext cx="1128694" cy="1557866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7572" y="1788388"/>
            <a:ext cx="1140375" cy="1384481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306" y="3593235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E-invoicing provider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4107" y="5442716"/>
            <a:ext cx="974462" cy="461665"/>
          </a:xfrm>
          <a:prstGeom prst="rect">
            <a:avLst/>
          </a:prstGeom>
          <a:solidFill>
            <a:srgbClr val="41CF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/>
                <a:cs typeface="Calibri"/>
              </a:rPr>
              <a:t>Status platform*</a:t>
            </a:r>
            <a:endParaRPr lang="en-US" sz="1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8305" y="3592959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E-invoicing provider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9363383" y="3048991"/>
            <a:ext cx="0" cy="2907397"/>
          </a:xfrm>
          <a:prstGeom prst="line">
            <a:avLst/>
          </a:prstGeom>
          <a:noFill/>
          <a:ln w="254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5120364" y="5956388"/>
            <a:ext cx="4243019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487135" y="4054624"/>
            <a:ext cx="0" cy="319247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113205" y="4373871"/>
            <a:ext cx="2380280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>
            <a:endCxn id="22" idx="3"/>
          </p:cNvCxnSpPr>
          <p:nvPr/>
        </p:nvCxnSpPr>
        <p:spPr bwMode="auto">
          <a:xfrm flipH="1">
            <a:off x="7458569" y="5673549"/>
            <a:ext cx="1904814" cy="0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1" name="Straight Connector 80"/>
          <p:cNvCxnSpPr>
            <a:stCxn id="20" idx="2"/>
          </p:cNvCxnSpPr>
          <p:nvPr/>
        </p:nvCxnSpPr>
        <p:spPr bwMode="auto">
          <a:xfrm>
            <a:off x="6322486" y="4054900"/>
            <a:ext cx="0" cy="318971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120364" y="5308978"/>
            <a:ext cx="2768027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Arrow Connector 84"/>
          <p:cNvCxnSpPr>
            <a:stCxn id="160" idx="2"/>
            <a:endCxn id="157" idx="0"/>
          </p:cNvCxnSpPr>
          <p:nvPr/>
        </p:nvCxnSpPr>
        <p:spPr bwMode="auto">
          <a:xfrm flipH="1">
            <a:off x="5113203" y="3074125"/>
            <a:ext cx="3233" cy="476333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6074325" y="3000589"/>
            <a:ext cx="1766715" cy="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891114" y="5067985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Tech./RF platform</a:t>
            </a:r>
          </a:p>
        </p:txBody>
      </p:sp>
      <p:cxnSp>
        <p:nvCxnSpPr>
          <p:cNvPr id="98" name="Straight Arrow Connector 97"/>
          <p:cNvCxnSpPr>
            <a:endCxn id="97" idx="3"/>
          </p:cNvCxnSpPr>
          <p:nvPr/>
        </p:nvCxnSpPr>
        <p:spPr bwMode="auto">
          <a:xfrm flipH="1">
            <a:off x="8821473" y="5298818"/>
            <a:ext cx="541910" cy="0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7888391" y="4510020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Data providers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 flipH="1">
            <a:off x="5120364" y="4753590"/>
            <a:ext cx="2770751" cy="8882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Arrow Connector 117"/>
          <p:cNvCxnSpPr>
            <a:endCxn id="157" idx="2"/>
          </p:cNvCxnSpPr>
          <p:nvPr/>
        </p:nvCxnSpPr>
        <p:spPr bwMode="auto">
          <a:xfrm flipH="1" flipV="1">
            <a:off x="5113203" y="4133107"/>
            <a:ext cx="7161" cy="182328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6" name="Straight Connector 125"/>
          <p:cNvCxnSpPr>
            <a:stCxn id="22" idx="1"/>
          </p:cNvCxnSpPr>
          <p:nvPr/>
        </p:nvCxnSpPr>
        <p:spPr bwMode="auto">
          <a:xfrm flipH="1">
            <a:off x="5120364" y="5673549"/>
            <a:ext cx="1363743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8821474" y="4753590"/>
            <a:ext cx="541909" cy="128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grpSp>
        <p:nvGrpSpPr>
          <p:cNvPr id="156" name="Group 155"/>
          <p:cNvGrpSpPr/>
          <p:nvPr/>
        </p:nvGrpSpPr>
        <p:grpSpPr>
          <a:xfrm>
            <a:off x="4645089" y="3550458"/>
            <a:ext cx="1050506" cy="582649"/>
            <a:chOff x="970548" y="3349765"/>
            <a:chExt cx="1050506" cy="582649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solidFill>
              <a:srgbClr val="0087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015999" y="3481562"/>
              <a:ext cx="10050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Calibri"/>
                  <a:cs typeface="Calibri"/>
                </a:rPr>
                <a:t>Financier</a:t>
              </a:r>
              <a:endParaRPr lang="en-US" sz="14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190" name="Straight Arrow Connector 189"/>
          <p:cNvCxnSpPr/>
          <p:nvPr/>
        </p:nvCxnSpPr>
        <p:spPr bwMode="auto">
          <a:xfrm>
            <a:off x="2562773" y="234130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1" name="TextBox 190"/>
          <p:cNvSpPr txBox="1"/>
          <p:nvPr/>
        </p:nvSpPr>
        <p:spPr>
          <a:xfrm>
            <a:off x="2481165" y="1985186"/>
            <a:ext cx="149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Goods, Invoice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92" name="Straight Arrow Connector 191"/>
          <p:cNvCxnSpPr/>
          <p:nvPr/>
        </p:nvCxnSpPr>
        <p:spPr bwMode="auto">
          <a:xfrm>
            <a:off x="6296573" y="234130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6214965" y="1985186"/>
            <a:ext cx="149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Goods, Invoice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736403" y="2679659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1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582503" y="4064002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582503" y="4425899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582503" y="4984385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582503" y="5353396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582503" y="5648149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6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5264783" y="1722057"/>
            <a:ext cx="3438954" cy="0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8703737" y="1722057"/>
            <a:ext cx="0" cy="130714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154417" y="1152199"/>
            <a:ext cx="35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Buying entity gives permission on Selling entity’s request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39" name="Straight Arrow Connector 138"/>
          <p:cNvCxnSpPr/>
          <p:nvPr/>
        </p:nvCxnSpPr>
        <p:spPr bwMode="auto">
          <a:xfrm flipH="1">
            <a:off x="2503326" y="2483171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2626599" y="241906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cxnSp>
        <p:nvCxnSpPr>
          <p:cNvPr id="143" name="Straight Arrow Connector 142"/>
          <p:cNvCxnSpPr/>
          <p:nvPr/>
        </p:nvCxnSpPr>
        <p:spPr bwMode="auto">
          <a:xfrm flipH="1">
            <a:off x="6226966" y="2483171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6350239" y="241906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89936" y="3165657"/>
            <a:ext cx="936228" cy="582649"/>
          </a:xfrm>
          <a:prstGeom prst="rect">
            <a:avLst/>
          </a:prstGeom>
          <a:noFill/>
          <a:ln w="1270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77157" y="3322855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rgbClr val="D9D9D9"/>
              </a:solidFill>
              <a:latin typeface="Calibri"/>
              <a:cs typeface="Calibri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316995" y="3181427"/>
            <a:ext cx="936228" cy="58264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404216" y="3338625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40" y="1867625"/>
            <a:ext cx="1587500" cy="12065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86" y="1867625"/>
            <a:ext cx="1587500" cy="12065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1" y="1867625"/>
            <a:ext cx="1587500" cy="1206500"/>
          </a:xfrm>
          <a:prstGeom prst="rect">
            <a:avLst/>
          </a:prstGeom>
        </p:spPr>
      </p:pic>
      <p:cxnSp>
        <p:nvCxnSpPr>
          <p:cNvPr id="164" name="Straight Arrow Connector 163"/>
          <p:cNvCxnSpPr/>
          <p:nvPr/>
        </p:nvCxnSpPr>
        <p:spPr bwMode="auto">
          <a:xfrm>
            <a:off x="5272720" y="3072534"/>
            <a:ext cx="0" cy="477924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5" name="Rounded Rectangular Callout 164"/>
          <p:cNvSpPr/>
          <p:nvPr/>
        </p:nvSpPr>
        <p:spPr bwMode="auto">
          <a:xfrm>
            <a:off x="2345851" y="2854273"/>
            <a:ext cx="1805195" cy="2826864"/>
          </a:xfrm>
          <a:prstGeom prst="wedgeRoundRectCallout">
            <a:avLst>
              <a:gd name="adj1" fmla="val 112144"/>
              <a:gd name="adj2" fmla="val -3589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Buyer permission needed in all scenarios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Seller sets up process between his buyer and his financier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Financier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triggers invoice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permission request towards buyer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Buyer gives permission for e.g. one invoice, group of invoices, certain period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758733" y="1121795"/>
            <a:ext cx="2297803" cy="5014217"/>
            <a:chOff x="9758733" y="1121795"/>
            <a:chExt cx="2297803" cy="5014217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9758733" y="1152199"/>
              <a:ext cx="2261517" cy="49838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795020" y="1121795"/>
              <a:ext cx="2261516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6 </a:t>
              </a:r>
              <a:r>
                <a:rPr lang="en-US" sz="1600" b="1" dirty="0">
                  <a:solidFill>
                    <a:schemeClr val="accent6"/>
                  </a:solidFill>
                  <a:latin typeface="Calibri"/>
                  <a:cs typeface="Calibri"/>
                </a:rPr>
                <a:t>d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ifferent set-ups for exchange of statuses</a:t>
              </a:r>
            </a:p>
            <a:p>
              <a:endParaRPr lang="en-US" sz="1600" dirty="0" smtClean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communicates directly to Seller’s 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ERP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(and/or Seller’s) E-invoicing provider(s) communicate to Seller’s 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Financier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is accessible for Data providers who use statuses to enrich 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datasets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communicates with Reverse factoring platform, which communicates to Seller’s 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Financier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communicates with Seller’s financiers through status platform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.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communicates directly with Seller’s Financier</a:t>
              </a:r>
            </a:p>
            <a:p>
              <a:pPr marL="173038" indent="-173038">
                <a:buFont typeface="+mj-lt"/>
                <a:buAutoNum type="arabicPeriod"/>
              </a:pPr>
              <a:endParaRPr lang="en-US" sz="12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r>
                <a:rPr lang="en-US" sz="1200" i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Note: In all set-ups the buying party needs to provide permission to the selling party before statuses can be shared</a:t>
              </a:r>
              <a:r>
                <a:rPr lang="en-US" sz="12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!</a:t>
              </a:r>
              <a:endParaRPr lang="en-US" sz="120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9" name="Rectangle 168"/>
          <p:cNvSpPr/>
          <p:nvPr/>
        </p:nvSpPr>
        <p:spPr bwMode="auto">
          <a:xfrm>
            <a:off x="275011" y="1152199"/>
            <a:ext cx="9397310" cy="500123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1" name="Straight Arrow Connector 170"/>
          <p:cNvCxnSpPr/>
          <p:nvPr/>
        </p:nvCxnSpPr>
        <p:spPr bwMode="auto">
          <a:xfrm>
            <a:off x="5272720" y="1722057"/>
            <a:ext cx="0" cy="1362761"/>
          </a:xfrm>
          <a:prstGeom prst="straightConnector1">
            <a:avLst/>
          </a:prstGeom>
          <a:noFill/>
          <a:ln w="19050" cap="flat" cmpd="sng" algn="ctr">
            <a:solidFill>
              <a:srgbClr val="0087FF">
                <a:alpha val="29000"/>
              </a:srgb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62" name="Straight Connector 61"/>
          <p:cNvCxnSpPr>
            <a:endCxn id="25" idx="3"/>
          </p:cNvCxnSpPr>
          <p:nvPr/>
        </p:nvCxnSpPr>
        <p:spPr bwMode="auto">
          <a:xfrm flipH="1">
            <a:off x="7958664" y="3823792"/>
            <a:ext cx="1404720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5" idx="1"/>
            <a:endCxn id="20" idx="3"/>
          </p:cNvCxnSpPr>
          <p:nvPr/>
        </p:nvCxnSpPr>
        <p:spPr bwMode="auto">
          <a:xfrm flipH="1">
            <a:off x="6787665" y="3823792"/>
            <a:ext cx="240640" cy="276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580551" y="5904381"/>
            <a:ext cx="600549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H="1">
            <a:off x="578963" y="5757477"/>
            <a:ext cx="603727" cy="0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1131869" y="5591551"/>
            <a:ext cx="159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F7F7F"/>
                </a:solidFill>
                <a:latin typeface="Calibri"/>
                <a:cs typeface="Calibri"/>
              </a:rPr>
              <a:t>Permission protocol</a:t>
            </a:r>
            <a:endParaRPr lang="en-US" sz="11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31869" y="5756651"/>
            <a:ext cx="159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F7F7F"/>
                </a:solidFill>
                <a:latin typeface="Calibri"/>
                <a:cs typeface="Calibri"/>
              </a:rPr>
              <a:t>Invoice status exchange</a:t>
            </a:r>
            <a:endParaRPr lang="en-US" sz="11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92" y="5945969"/>
            <a:ext cx="1989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* Used for Proof of Concept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5" name="Picture 64" descr="logo-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8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488530" y="2858507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30855" y="2288412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Demonstration of the </a:t>
            </a:r>
            <a:r>
              <a:rPr lang="en-GB" kern="0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kern="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oncept</a:t>
            </a:r>
            <a:endParaRPr lang="en-GB" kern="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Overview of 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1918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087FF"/>
          </a:solidFill>
          <a:ln w="9525">
            <a:solidFill>
              <a:srgbClr val="00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Pentagon 20"/>
          <p:cNvSpPr/>
          <p:nvPr/>
        </p:nvSpPr>
        <p:spPr bwMode="gray">
          <a:xfrm>
            <a:off x="546595" y="278669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431800" y="1166740"/>
            <a:ext cx="3650956" cy="49884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5111898" y="5673549"/>
            <a:ext cx="0" cy="282839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9363383" y="5673549"/>
            <a:ext cx="0" cy="282839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5120364" y="5956388"/>
            <a:ext cx="4243019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" name="Rectangle 214"/>
          <p:cNvSpPr/>
          <p:nvPr/>
        </p:nvSpPr>
        <p:spPr bwMode="auto">
          <a:xfrm>
            <a:off x="9756986" y="1157583"/>
            <a:ext cx="1960881" cy="49572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31800" y="332011"/>
            <a:ext cx="11286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et-up demonstration of concepts 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306" y="3593235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E-invoicing provider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8305" y="3592959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E-invoicing provider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72" name="Straight Arrow Connector 71"/>
          <p:cNvCxnSpPr>
            <a:stCxn id="20" idx="3"/>
            <a:endCxn id="25" idx="1"/>
          </p:cNvCxnSpPr>
          <p:nvPr/>
        </p:nvCxnSpPr>
        <p:spPr bwMode="auto">
          <a:xfrm flipV="1">
            <a:off x="6787665" y="3823792"/>
            <a:ext cx="240640" cy="276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8060264" y="3070159"/>
            <a:ext cx="0" cy="753633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487135" y="4054624"/>
            <a:ext cx="0" cy="319247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113205" y="4373871"/>
            <a:ext cx="2380280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20" idx="2"/>
          </p:cNvCxnSpPr>
          <p:nvPr/>
        </p:nvCxnSpPr>
        <p:spPr bwMode="auto">
          <a:xfrm>
            <a:off x="6322486" y="4054900"/>
            <a:ext cx="0" cy="318971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120364" y="5308978"/>
            <a:ext cx="2768027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6074325" y="3000589"/>
            <a:ext cx="1766715" cy="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891114" y="5067985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Tech./RF platform</a:t>
            </a:r>
          </a:p>
        </p:txBody>
      </p:sp>
      <p:cxnSp>
        <p:nvCxnSpPr>
          <p:cNvPr id="98" name="Straight Arrow Connector 97"/>
          <p:cNvCxnSpPr>
            <a:endCxn id="97" idx="3"/>
          </p:cNvCxnSpPr>
          <p:nvPr/>
        </p:nvCxnSpPr>
        <p:spPr bwMode="auto">
          <a:xfrm flipH="1">
            <a:off x="8821473" y="5298818"/>
            <a:ext cx="541910" cy="0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7888391" y="4510020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Data providers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 flipH="1">
            <a:off x="5120364" y="4753590"/>
            <a:ext cx="2770751" cy="8882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8821474" y="4753590"/>
            <a:ext cx="541909" cy="128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3" name="Straight Arrow Connector 182"/>
          <p:cNvCxnSpPr/>
          <p:nvPr/>
        </p:nvCxnSpPr>
        <p:spPr bwMode="auto">
          <a:xfrm flipV="1">
            <a:off x="5753944" y="3084818"/>
            <a:ext cx="0" cy="738974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184" name="Straight Arrow Connector 183"/>
          <p:cNvCxnSpPr>
            <a:stCxn id="20" idx="1"/>
          </p:cNvCxnSpPr>
          <p:nvPr/>
        </p:nvCxnSpPr>
        <p:spPr bwMode="auto">
          <a:xfrm flipH="1">
            <a:off x="5753944" y="3824068"/>
            <a:ext cx="103362" cy="1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 flipH="1">
            <a:off x="7958664" y="3823791"/>
            <a:ext cx="103362" cy="1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192" name="Straight Arrow Connector 191"/>
          <p:cNvCxnSpPr/>
          <p:nvPr/>
        </p:nvCxnSpPr>
        <p:spPr bwMode="auto">
          <a:xfrm>
            <a:off x="6296573" y="234130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6214965" y="1985186"/>
            <a:ext cx="149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Goods, Invoice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5264783" y="1722057"/>
            <a:ext cx="3424136" cy="0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8695267" y="1722057"/>
            <a:ext cx="8470" cy="130714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154417" y="1152199"/>
            <a:ext cx="35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Buying entity gives permission on Selling entity’s request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43" name="Straight Arrow Connector 142"/>
          <p:cNvCxnSpPr/>
          <p:nvPr/>
        </p:nvCxnSpPr>
        <p:spPr bwMode="auto">
          <a:xfrm flipH="1">
            <a:off x="6226966" y="2483171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6350239" y="241906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316995" y="3181427"/>
            <a:ext cx="936228" cy="58264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404216" y="3338625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40" y="1867625"/>
            <a:ext cx="1587500" cy="12065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86" y="1867625"/>
            <a:ext cx="1587500" cy="1206500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 bwMode="auto">
          <a:xfrm>
            <a:off x="4148667" y="1166739"/>
            <a:ext cx="5523654" cy="497465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5272720" y="3072534"/>
            <a:ext cx="0" cy="477924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4690540" y="4257040"/>
            <a:ext cx="4866232" cy="1822653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8" name="Straight Arrow Connector 117"/>
          <p:cNvCxnSpPr>
            <a:endCxn id="157" idx="2"/>
          </p:cNvCxnSpPr>
          <p:nvPr/>
        </p:nvCxnSpPr>
        <p:spPr bwMode="auto">
          <a:xfrm flipV="1">
            <a:off x="5113203" y="4133107"/>
            <a:ext cx="0" cy="1540442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9363383" y="3048991"/>
            <a:ext cx="0" cy="2624558"/>
          </a:xfrm>
          <a:prstGeom prst="line">
            <a:avLst/>
          </a:prstGeom>
          <a:noFill/>
          <a:ln w="254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84107" y="5442716"/>
            <a:ext cx="974462" cy="461665"/>
          </a:xfrm>
          <a:prstGeom prst="rect">
            <a:avLst/>
          </a:prstGeom>
          <a:solidFill>
            <a:srgbClr val="41CF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/>
                <a:cs typeface="Calibri"/>
              </a:rPr>
              <a:t>Status platform</a:t>
            </a:r>
            <a:endParaRPr lang="en-US" sz="1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645089" y="3550458"/>
            <a:ext cx="936228" cy="582649"/>
          </a:xfrm>
          <a:prstGeom prst="rect">
            <a:avLst/>
          </a:prstGeom>
          <a:solidFill>
            <a:srgbClr val="0087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690540" y="3568507"/>
            <a:ext cx="10050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alibri"/>
                <a:cs typeface="Calibri"/>
              </a:rPr>
              <a:t>Financier</a:t>
            </a:r>
            <a:endParaRPr lang="en-US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582503" y="5353396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5640982" y="3070158"/>
            <a:ext cx="2558137" cy="1186881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057631" y="2748410"/>
            <a:ext cx="1830760" cy="417247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Arrow Connector 75"/>
          <p:cNvCxnSpPr>
            <a:endCxn id="22" idx="3"/>
          </p:cNvCxnSpPr>
          <p:nvPr/>
        </p:nvCxnSpPr>
        <p:spPr bwMode="auto">
          <a:xfrm flipH="1">
            <a:off x="7458569" y="5673549"/>
            <a:ext cx="1904814" cy="19266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6" name="Straight Connector 125"/>
          <p:cNvCxnSpPr>
            <a:stCxn id="22" idx="1"/>
          </p:cNvCxnSpPr>
          <p:nvPr/>
        </p:nvCxnSpPr>
        <p:spPr bwMode="auto">
          <a:xfrm flipH="1" flipV="1">
            <a:off x="5120365" y="5673549"/>
            <a:ext cx="1363742" cy="19266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 bwMode="auto">
          <a:xfrm>
            <a:off x="7920564" y="2807894"/>
            <a:ext cx="1565535" cy="266231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5257033" y="1724987"/>
            <a:ext cx="0" cy="1362761"/>
          </a:xfrm>
          <a:prstGeom prst="straightConnector1">
            <a:avLst/>
          </a:prstGeom>
          <a:noFill/>
          <a:ln w="19050" cap="flat" cmpd="sng" algn="ctr">
            <a:solidFill>
              <a:srgbClr val="0087FF">
                <a:alpha val="29000"/>
              </a:srgb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pic>
        <p:nvPicPr>
          <p:cNvPr id="8" name="Picture 7" descr="voldaan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85" y="3624376"/>
            <a:ext cx="380808" cy="476868"/>
          </a:xfrm>
          <a:prstGeom prst="rect">
            <a:avLst/>
          </a:prstGeom>
        </p:spPr>
      </p:pic>
      <p:pic>
        <p:nvPicPr>
          <p:cNvPr id="3" name="Picture 2" descr="homecare innovation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54" y="1936636"/>
            <a:ext cx="1354696" cy="2096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innopay 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3" b="35158"/>
          <a:stretch/>
        </p:blipFill>
        <p:spPr>
          <a:xfrm>
            <a:off x="8023926" y="1899547"/>
            <a:ext cx="1394799" cy="24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3899" y="5922527"/>
            <a:ext cx="1972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Invoicepermissions.com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exact online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91" y="2671105"/>
            <a:ext cx="1235567" cy="32948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286643" y="4118539"/>
            <a:ext cx="1972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lang="en-US" sz="1200" i="1" dirty="0" err="1" smtClean="0">
                <a:solidFill>
                  <a:srgbClr val="404040"/>
                </a:solidFill>
                <a:latin typeface="Calibri"/>
                <a:cs typeface="Calibri"/>
              </a:rPr>
              <a:t>oldaan</a:t>
            </a:r>
            <a:r>
              <a:rPr lang="en-US" sz="1200" i="1" dirty="0" smtClean="0">
                <a:solidFill>
                  <a:srgbClr val="404040"/>
                </a:solidFill>
                <a:latin typeface="Calibri"/>
                <a:cs typeface="Calibri"/>
              </a:rPr>
              <a:t> factoring B.V.</a:t>
            </a:r>
            <a:endParaRPr lang="en-US" sz="12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4255012" y="6056778"/>
            <a:ext cx="600549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4253424" y="5909874"/>
            <a:ext cx="603727" cy="0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4806330" y="5794747"/>
            <a:ext cx="1598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Calibri"/>
                <a:cs typeface="Calibri"/>
              </a:rPr>
              <a:t>Permission protocol</a:t>
            </a:r>
            <a:endParaRPr lang="en-US" sz="8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06330" y="5942914"/>
            <a:ext cx="1598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Calibri"/>
                <a:cs typeface="Calibri"/>
              </a:rPr>
              <a:t>Invoice status exchange</a:t>
            </a:r>
            <a:endParaRPr lang="en-US" sz="8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9790857" y="1460499"/>
            <a:ext cx="1876211" cy="2672607"/>
          </a:xfrm>
          <a:prstGeom prst="wedgeRectCallout">
            <a:avLst>
              <a:gd name="adj1" fmla="val -80030"/>
              <a:gd name="adj2" fmla="val 3172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Innopay </a:t>
            </a: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Plays the role of Buyer (only for demo purposes)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Status platform has API access to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Innopays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cs typeface="Calibri"/>
              </a:rPr>
              <a:t>ExactOnline</a:t>
            </a: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software, which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is a cloud solution and popular in the Netherlands amongst SMEs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60399" y="4165764"/>
            <a:ext cx="2929468" cy="1891013"/>
          </a:xfrm>
          <a:prstGeom prst="wedgeRectCallout">
            <a:avLst>
              <a:gd name="adj1" fmla="val 151658"/>
              <a:gd name="adj2" fmla="val 30583"/>
            </a:avLst>
          </a:prstGeom>
          <a:noFill/>
          <a:ln w="12700" cap="flat" cmpd="sng" algn="ctr">
            <a:solidFill>
              <a:srgbClr val="41CF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Status </a:t>
            </a: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platform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Facilitates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access via permission protocol for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B.V. to Innopay ‘s ERP solution (i.e.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ExactOnline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software)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Faciltates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automatic and direct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exchange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of invoice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statuses between Innopay and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 B.V.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69863" indent="-169863">
              <a:buFont typeface="Arial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Harmonises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invoice status from Exact into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one standard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format to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B.V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7" name="Rectangular Callout 76"/>
          <p:cNvSpPr/>
          <p:nvPr/>
        </p:nvSpPr>
        <p:spPr bwMode="auto">
          <a:xfrm>
            <a:off x="660399" y="3000589"/>
            <a:ext cx="2929468" cy="1055288"/>
          </a:xfrm>
          <a:prstGeom prst="wedgeRectCallout">
            <a:avLst>
              <a:gd name="adj1" fmla="val 81715"/>
              <a:gd name="adj2" fmla="val 19870"/>
            </a:avLst>
          </a:prstGeom>
          <a:noFill/>
          <a:ln w="12700" cap="flat" cmpd="sng" algn="ctr">
            <a:solidFill>
              <a:srgbClr val="FF6AD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 factoring B.V.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non-banking factoring company in the role of Financier that is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irectly connected to status platform to receive the invoice status.</a:t>
            </a: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8" name="Rectangular Callout 77"/>
          <p:cNvSpPr/>
          <p:nvPr/>
        </p:nvSpPr>
        <p:spPr bwMode="auto">
          <a:xfrm>
            <a:off x="660399" y="1615817"/>
            <a:ext cx="2929468" cy="707923"/>
          </a:xfrm>
          <a:prstGeom prst="wedgeRectCallout">
            <a:avLst>
              <a:gd name="adj1" fmla="val 81137"/>
              <a:gd name="adj2" fmla="val 14090"/>
            </a:avLst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 err="1" smtClean="0">
                <a:solidFill>
                  <a:srgbClr val="000000"/>
                </a:solidFill>
                <a:latin typeface="Calibri"/>
                <a:cs typeface="Calibri"/>
              </a:rPr>
              <a:t>Homecareinnovation.nl</a:t>
            </a: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Client of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B.V. in the role of Seller. 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3" name="Picture 72" descr="logo-connek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rmafbeelding 2016-01-13 om 15.11.46 (2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0" b="39928"/>
          <a:stretch/>
        </p:blipFill>
        <p:spPr>
          <a:xfrm>
            <a:off x="534008" y="1104900"/>
            <a:ext cx="10972800" cy="3977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Voldaan</a:t>
            </a:r>
            <a:r>
              <a:rPr lang="en-US" dirty="0" smtClean="0"/>
              <a:t> can manage the invoice status on its own dashboard</a:t>
            </a:r>
            <a:endParaRPr lang="en-US" dirty="0"/>
          </a:p>
        </p:txBody>
      </p:sp>
      <p:pic>
        <p:nvPicPr>
          <p:cNvPr id="9" name="Content Placeholder 4" descr="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3974"/>
          <a:stretch>
            <a:fillRect/>
          </a:stretch>
        </p:blipFill>
        <p:spPr bwMode="auto">
          <a:xfrm>
            <a:off x="5308470" y="6232914"/>
            <a:ext cx="948121" cy="41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54260" y="5434691"/>
            <a:ext cx="3654764" cy="7037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1. There is one unique </a:t>
            </a:r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invoice reference </a:t>
            </a: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number that is used by </a:t>
            </a:r>
            <a:r>
              <a:rPr lang="en-US" sz="1200" dirty="0" err="1">
                <a:solidFill>
                  <a:schemeClr val="accent6"/>
                </a:solidFill>
                <a:latin typeface="Calibri"/>
                <a:cs typeface="Calibri"/>
              </a:rPr>
              <a:t>homecareinnovation.nl</a:t>
            </a: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, Innopay and </a:t>
            </a:r>
            <a:r>
              <a:rPr lang="en-US" sz="1200" dirty="0" err="1">
                <a:solidFill>
                  <a:schemeClr val="accent6"/>
                </a:solidFill>
                <a:latin typeface="Calibri"/>
                <a:cs typeface="Calibri"/>
              </a:rPr>
              <a:t>voldaan</a:t>
            </a: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factoring </a:t>
            </a: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B.V.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2. Status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of invoice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depicted here.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Status keeps being updated when Innopay changes  status in own Exact solution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33388" y="1480930"/>
            <a:ext cx="836912" cy="3478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728200" y="1473066"/>
            <a:ext cx="685800" cy="35573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2742" y="1435794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1109" y="1420630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4794" y="1435822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57404" y="1434067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</a:p>
        </p:txBody>
      </p:sp>
      <p:pic>
        <p:nvPicPr>
          <p:cNvPr id="11" name="Picture 10" descr="Schermafbeelding 2016-01-12 om 13.10.34 (2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3" t="11669" r="29438" b="54831"/>
          <a:stretch/>
        </p:blipFill>
        <p:spPr>
          <a:xfrm>
            <a:off x="8128000" y="4694070"/>
            <a:ext cx="3225800" cy="14891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168574" y="5048332"/>
            <a:ext cx="3654764" cy="7037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sends permission request to access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Innopay’s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administration or update invoice status by use of the blue button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4. Status history per invoice is registered to keep track on </a:t>
            </a:r>
            <a:r>
              <a:rPr lang="en-US" sz="1200" dirty="0" err="1" smtClean="0">
                <a:solidFill>
                  <a:schemeClr val="accent6"/>
                </a:solidFill>
                <a:latin typeface="Calibri"/>
                <a:cs typeface="Calibri"/>
              </a:rPr>
              <a:t>Innopay’s</a:t>
            </a:r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 approval behavior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85000" y="1475960"/>
            <a:ext cx="836912" cy="3478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45071" y="1466757"/>
            <a:ext cx="836912" cy="3478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123" y="700337"/>
            <a:ext cx="769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Explanation of most important functionalities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1266" y="1495062"/>
            <a:ext cx="1083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1000" b="1" dirty="0" smtClean="0">
                <a:solidFill>
                  <a:schemeClr val="accent6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istory</a:t>
            </a:r>
            <a:endParaRPr lang="en-US" sz="1000" b="1" dirty="0">
              <a:solidFill>
                <a:schemeClr val="accent6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0143067" y="4301067"/>
            <a:ext cx="1083733" cy="73033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8822267" y="4301067"/>
            <a:ext cx="1032934" cy="73033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logo-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308470" y="6172292"/>
            <a:ext cx="999066" cy="5926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15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Introduction 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505463" y="2295048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05463" y="289237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smtClean="0"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smtClean="0">
                <a:latin typeface="Calibri" charset="0"/>
                <a:ea typeface="Calibri" charset="0"/>
                <a:cs typeface="Calibri" charset="0"/>
              </a:rPr>
              <a:t>Demonstration of the Proof of Concept</a:t>
            </a:r>
            <a:endParaRPr lang="en-GB" ker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latin typeface="Calibri" charset="0"/>
                <a:ea typeface="Calibri" charset="0"/>
                <a:cs typeface="Calibri" charset="0"/>
              </a:rPr>
              <a:t>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22573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Pentagon 7"/>
          <p:cNvSpPr/>
          <p:nvPr/>
        </p:nvSpPr>
        <p:spPr bwMode="gray">
          <a:xfrm>
            <a:off x="546596" y="278686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3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26" y="332011"/>
            <a:ext cx="11352213" cy="720725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ermission request by </a:t>
            </a:r>
            <a:r>
              <a:rPr lang="en-US" dirty="0" err="1" smtClean="0"/>
              <a:t>Voldaan</a:t>
            </a:r>
            <a:r>
              <a:rPr lang="en-US" dirty="0" smtClean="0"/>
              <a:t> - on behalf of Homecare innovation – to access </a:t>
            </a:r>
            <a:r>
              <a:rPr lang="en-US" dirty="0" err="1" smtClean="0"/>
              <a:t>Innopay’s</a:t>
            </a:r>
            <a:r>
              <a:rPr lang="en-US" dirty="0" smtClean="0"/>
              <a:t> administration</a:t>
            </a:r>
            <a:endParaRPr lang="en-US" dirty="0"/>
          </a:p>
        </p:txBody>
      </p:sp>
      <p:pic>
        <p:nvPicPr>
          <p:cNvPr id="4" name="Picture 3" descr="Schermafbeelding 2016-01-13 om 15.12.30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 b="17963"/>
          <a:stretch/>
        </p:blipFill>
        <p:spPr>
          <a:xfrm>
            <a:off x="230026" y="1143000"/>
            <a:ext cx="10014641" cy="496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2350" y="1437499"/>
            <a:ext cx="18796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</a:t>
            </a:r>
            <a:r>
              <a:rPr lang="en-US" sz="11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epijn.groen@innopay.com</a:t>
            </a:r>
            <a:endParaRPr lang="en-US" sz="1100" dirty="0">
              <a:solidFill>
                <a:schemeClr val="accent6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Innopay receives e-mail from </a:t>
            </a:r>
            <a:r>
              <a:rPr lang="en-US" dirty="0" err="1" smtClean="0"/>
              <a:t>Invoicepermissions.com</a:t>
            </a:r>
            <a:endParaRPr lang="en-US" dirty="0"/>
          </a:p>
        </p:txBody>
      </p:sp>
      <p:pic>
        <p:nvPicPr>
          <p:cNvPr id="6" name="Picture 5" descr="Screen Shot 2016-01-18 at 15.41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" b="3193"/>
          <a:stretch/>
        </p:blipFill>
        <p:spPr>
          <a:xfrm>
            <a:off x="2951639" y="1306894"/>
            <a:ext cx="8444494" cy="4619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078131" y="3754849"/>
            <a:ext cx="2503013" cy="37688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3337" y="3854795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023605" y="2461911"/>
            <a:ext cx="3434349" cy="56315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2143" y="2723462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00" y="1326108"/>
            <a:ext cx="2416463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Innopay receives mail from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invoicepermissions.com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to support cash flow Homecare Innovation B.V. 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Innopay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can authorize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factoring B.V.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access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to the invoice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status from its Exact solution by clicking on this link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fbeelding 2016-01-13 om 15.16.19 (2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555"/>
          <a:stretch/>
        </p:blipFill>
        <p:spPr>
          <a:xfrm>
            <a:off x="431800" y="1052736"/>
            <a:ext cx="10972800" cy="5081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32011"/>
            <a:ext cx="11760200" cy="720725"/>
          </a:xfrm>
        </p:spPr>
        <p:txBody>
          <a:bodyPr/>
          <a:lstStyle/>
          <a:p>
            <a:r>
              <a:rPr lang="en-US" dirty="0" smtClean="0"/>
              <a:t>Innopay is redirected from link [                               ] to </a:t>
            </a:r>
            <a:r>
              <a:rPr lang="en-US" dirty="0" err="1" smtClean="0"/>
              <a:t>invoicepermissions.com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135" y="2222728"/>
            <a:ext cx="24164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. Innopay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grants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B.V. permission to receive invoice status for a specific amount of time and/or (fixed) set of invoices of homecare innovation B.V.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1" y="5116434"/>
            <a:ext cx="21613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. Permission can be changed by Innopay at any time.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59" y="3887274"/>
            <a:ext cx="27301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2.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nnopay will be redirected to own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ExactOnline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for final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authorisation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354709" y="2730500"/>
            <a:ext cx="5101570" cy="53186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731000" y="4100434"/>
            <a:ext cx="1737979" cy="43317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67409" y="5116434"/>
            <a:ext cx="3782691" cy="43317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6415" y="2969902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7504" y="4260973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2930" y="5231073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Screen Shot 2016-01-18 at 15.41.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2" t="51388" r="24486" b="41461"/>
          <a:stretch/>
        </p:blipFill>
        <p:spPr>
          <a:xfrm>
            <a:off x="5084164" y="332011"/>
            <a:ext cx="2510505" cy="417517"/>
          </a:xfrm>
          <a:prstGeom prst="rect">
            <a:avLst/>
          </a:prstGeom>
        </p:spPr>
      </p:pic>
      <p:pic>
        <p:nvPicPr>
          <p:cNvPr id="15" name="Picture 14" descr="logo-connek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66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488530" y="2858507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30855" y="2288412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Demonstration of the 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oncept</a:t>
            </a:r>
            <a:endParaRPr lang="en-GB" kern="0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Overview of 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1918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087FF"/>
          </a:solidFill>
          <a:ln w="9525">
            <a:solidFill>
              <a:srgbClr val="00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Pentagon 20"/>
          <p:cNvSpPr/>
          <p:nvPr/>
        </p:nvSpPr>
        <p:spPr bwMode="gray">
          <a:xfrm>
            <a:off x="546595" y="278669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6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First lessons learned: demo of concept shows promising potential, but there are several challenges for the next iteration towards standardisation</a:t>
            </a:r>
            <a:endParaRPr lang="en-GB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6339323" y="1176282"/>
            <a:ext cx="5529309" cy="24014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688377" y="1180102"/>
            <a:ext cx="5525017" cy="23985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5" name="Picture 34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sp>
        <p:nvSpPr>
          <p:cNvPr id="69" name="Rechthoek 4"/>
          <p:cNvSpPr/>
          <p:nvPr/>
        </p:nvSpPr>
        <p:spPr bwMode="auto">
          <a:xfrm>
            <a:off x="6157517" y="3797243"/>
            <a:ext cx="602474" cy="2397180"/>
          </a:xfrm>
          <a:prstGeom prst="rect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" name="Rechthoek 5"/>
          <p:cNvSpPr/>
          <p:nvPr/>
        </p:nvSpPr>
        <p:spPr bwMode="auto">
          <a:xfrm>
            <a:off x="546608" y="1150477"/>
            <a:ext cx="662778" cy="2456270"/>
          </a:xfrm>
          <a:prstGeom prst="rect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Rechthoek 6"/>
          <p:cNvSpPr/>
          <p:nvPr/>
        </p:nvSpPr>
        <p:spPr bwMode="auto">
          <a:xfrm>
            <a:off x="6154185" y="1150477"/>
            <a:ext cx="605806" cy="2431396"/>
          </a:xfrm>
          <a:prstGeom prst="rect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2" name="Rechthoek 7"/>
          <p:cNvSpPr/>
          <p:nvPr/>
        </p:nvSpPr>
        <p:spPr bwMode="auto">
          <a:xfrm>
            <a:off x="570904" y="3797243"/>
            <a:ext cx="639871" cy="2397180"/>
          </a:xfrm>
          <a:prstGeom prst="rect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" name="Rechthoek 8"/>
          <p:cNvSpPr/>
          <p:nvPr/>
        </p:nvSpPr>
        <p:spPr bwMode="auto">
          <a:xfrm>
            <a:off x="586779" y="3035464"/>
            <a:ext cx="5525017" cy="24014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Rechthoek 9"/>
          <p:cNvSpPr/>
          <p:nvPr/>
        </p:nvSpPr>
        <p:spPr bwMode="auto">
          <a:xfrm>
            <a:off x="6237725" y="1294813"/>
            <a:ext cx="5529309" cy="24014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Rechthoek 10"/>
          <p:cNvSpPr/>
          <p:nvPr/>
        </p:nvSpPr>
        <p:spPr bwMode="auto">
          <a:xfrm>
            <a:off x="586779" y="1298633"/>
            <a:ext cx="5525017" cy="23985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6" name="Afbeelding 12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05" y="1218749"/>
            <a:ext cx="586615" cy="458591"/>
          </a:xfrm>
          <a:prstGeom prst="rect">
            <a:avLst/>
          </a:prstGeom>
        </p:spPr>
      </p:pic>
      <p:pic>
        <p:nvPicPr>
          <p:cNvPr id="77" name="Afbeelding 13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063" y="1212752"/>
            <a:ext cx="512091" cy="504450"/>
          </a:xfrm>
          <a:prstGeom prst="rect">
            <a:avLst/>
          </a:prstGeom>
        </p:spPr>
      </p:pic>
      <p:pic>
        <p:nvPicPr>
          <p:cNvPr id="78" name="Afbeelding 15"/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19" y="3891051"/>
            <a:ext cx="485673" cy="407212"/>
          </a:xfrm>
          <a:prstGeom prst="rect">
            <a:avLst/>
          </a:prstGeom>
        </p:spPr>
      </p:pic>
      <p:pic>
        <p:nvPicPr>
          <p:cNvPr id="79" name="Afbeelding 16"/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15715">
            <a:off x="807617" y="3917614"/>
            <a:ext cx="271119" cy="227319"/>
          </a:xfrm>
          <a:prstGeom prst="rect">
            <a:avLst/>
          </a:prstGeom>
        </p:spPr>
      </p:pic>
      <p:pic>
        <p:nvPicPr>
          <p:cNvPr id="80" name="Afbeelding 17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943" y="3915594"/>
            <a:ext cx="543131" cy="358655"/>
          </a:xfrm>
          <a:prstGeom prst="rect">
            <a:avLst/>
          </a:prstGeom>
        </p:spPr>
      </p:pic>
      <p:sp>
        <p:nvSpPr>
          <p:cNvPr id="81" name="Tekstvak 18"/>
          <p:cNvSpPr txBox="1"/>
          <p:nvPr/>
        </p:nvSpPr>
        <p:spPr>
          <a:xfrm rot="16200000">
            <a:off x="-157959" y="4989761"/>
            <a:ext cx="2193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Functional</a:t>
            </a:r>
            <a:endParaRPr lang="en-GB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2" name="Tekstvak 19"/>
          <p:cNvSpPr txBox="1"/>
          <p:nvPr/>
        </p:nvSpPr>
        <p:spPr>
          <a:xfrm rot="16200000">
            <a:off x="63485" y="2445775"/>
            <a:ext cx="171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Legal</a:t>
            </a:r>
            <a:endParaRPr lang="en-GB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3" name="Tekstvak 20"/>
          <p:cNvSpPr txBox="1"/>
          <p:nvPr/>
        </p:nvSpPr>
        <p:spPr>
          <a:xfrm rot="16200000">
            <a:off x="5395090" y="2451659"/>
            <a:ext cx="2093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Operational</a:t>
            </a:r>
            <a:endParaRPr lang="en-GB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4" name="Tekstvak 21"/>
          <p:cNvSpPr txBox="1"/>
          <p:nvPr/>
        </p:nvSpPr>
        <p:spPr>
          <a:xfrm rot="16200000">
            <a:off x="5321009" y="5030679"/>
            <a:ext cx="230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Technical</a:t>
            </a:r>
            <a:endParaRPr lang="en-GB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209386" y="1150477"/>
            <a:ext cx="4794147" cy="2456270"/>
          </a:xfrm>
          <a:prstGeom prst="rect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778710" y="1150477"/>
            <a:ext cx="4792800" cy="2431396"/>
          </a:xfrm>
          <a:prstGeom prst="rect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226741" y="3797243"/>
            <a:ext cx="4776792" cy="2397180"/>
          </a:xfrm>
          <a:prstGeom prst="rect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759991" y="3797243"/>
            <a:ext cx="4811519" cy="2397180"/>
          </a:xfrm>
          <a:prstGeom prst="rect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051857" y="3809943"/>
            <a:ext cx="4512472" cy="148431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812575" y="3805713"/>
            <a:ext cx="4954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dirty="0" smtClean="0">
                <a:solidFill>
                  <a:schemeClr val="accent6"/>
                </a:solidFill>
                <a:latin typeface="Calibri"/>
                <a:cs typeface="Calibri"/>
              </a:rPr>
              <a:t>How should the information be exchanged between the involved parties and what  technology should be used to do so?</a:t>
            </a:r>
            <a:endParaRPr lang="en-GB" sz="11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43673" y="1167618"/>
            <a:ext cx="4615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100" b="1" dirty="0" smtClean="0">
                <a:solidFill>
                  <a:schemeClr val="accent6"/>
                </a:solidFill>
                <a:latin typeface="Calibri"/>
                <a:cs typeface="Calibri"/>
              </a:rPr>
              <a:t>Which  legal aspects have to be addressed for exchanging invoice statuses and using the permission protocol?</a:t>
            </a:r>
            <a:endParaRPr lang="en-GB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805043" y="1171116"/>
            <a:ext cx="4448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6"/>
                </a:solidFill>
                <a:latin typeface="Calibri"/>
                <a:cs typeface="Calibri"/>
              </a:rPr>
              <a:t>How can the exchange of invoice statuses and the permission protocol be operationalised?</a:t>
            </a:r>
            <a:endParaRPr lang="en-GB" sz="11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85249" y="3800540"/>
            <a:ext cx="4533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100" b="1" dirty="0" smtClean="0">
                <a:solidFill>
                  <a:schemeClr val="accent6"/>
                </a:solidFill>
                <a:latin typeface="Calibri"/>
                <a:cs typeface="Calibri"/>
              </a:rPr>
              <a:t>What functionality and services should be provided for exchanging </a:t>
            </a:r>
            <a:r>
              <a:rPr lang="en-GB" sz="1100" b="1" smtClean="0">
                <a:solidFill>
                  <a:schemeClr val="accent6"/>
                </a:solidFill>
                <a:latin typeface="Calibri"/>
                <a:cs typeface="Calibri"/>
              </a:rPr>
              <a:t>invoice statuses?</a:t>
            </a:r>
            <a:endParaRPr lang="en-GB" sz="11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94" name="Tekstvak 23"/>
          <p:cNvSpPr txBox="1"/>
          <p:nvPr/>
        </p:nvSpPr>
        <p:spPr>
          <a:xfrm>
            <a:off x="1243674" y="1544916"/>
            <a:ext cx="4759860" cy="1961050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marL="180000" indent="-179388">
              <a:spcBef>
                <a:spcPts val="300"/>
              </a:spcBef>
              <a:buClr>
                <a:srgbClr val="0051BA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marL="228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What rights and/or liabilities can be attributed to the status of an invoice and the parts thereof?</a:t>
            </a:r>
          </a:p>
          <a:p>
            <a:pPr marL="228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What legal requirements apply to the permission protocol through which the buyer gives his permission to use the invoice status?</a:t>
            </a:r>
          </a:p>
          <a:p>
            <a:pPr marL="228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If an independent platform is used for exchanging invoice statuses: what documentation needs to be drawn up for accepting new participants?</a:t>
            </a:r>
          </a:p>
          <a:p>
            <a:pPr marL="228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……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None/>
            </a:pPr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95" name="Tekstvak 23"/>
          <p:cNvSpPr txBox="1"/>
          <p:nvPr/>
        </p:nvSpPr>
        <p:spPr>
          <a:xfrm>
            <a:off x="6829508" y="1533486"/>
            <a:ext cx="4728562" cy="2171557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marL="180000" indent="-179388">
              <a:spcBef>
                <a:spcPts val="300"/>
              </a:spcBef>
              <a:buClr>
                <a:srgbClr val="0051BA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marL="342900" lvl="0" indent="-342900">
              <a:lnSpc>
                <a:spcPct val="114000"/>
              </a:lnSpc>
              <a:spcBef>
                <a:spcPts val="0"/>
              </a:spcBef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ea typeface="Times New Roman"/>
                <a:cs typeface="Times New Roman"/>
              </a:rPr>
              <a:t>How to prevent that a seller uses the same invoice twice for financing purposes?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Clr>
                <a:srgbClr val="0087FF"/>
              </a:buClr>
              <a:buFont typeface="+mj-lt"/>
              <a:buAutoNum type="arabicPeriod"/>
            </a:pPr>
            <a:r>
              <a:rPr lang="en-GB" sz="1200" dirty="0">
                <a:ea typeface="Times New Roman"/>
                <a:cs typeface="Times New Roman"/>
              </a:rPr>
              <a:t>How will the new to be developed standards </a:t>
            </a:r>
            <a:r>
              <a:rPr lang="en-GB" sz="1200" dirty="0" smtClean="0">
                <a:ea typeface="Times New Roman"/>
                <a:cs typeface="Times New Roman"/>
              </a:rPr>
              <a:t>be </a:t>
            </a:r>
            <a:r>
              <a:rPr lang="en-GB" sz="1200" dirty="0">
                <a:ea typeface="Times New Roman"/>
                <a:cs typeface="Times New Roman"/>
              </a:rPr>
              <a:t>maintained and brought to the attention of market participants? </a:t>
            </a:r>
            <a:endParaRPr lang="en-GB" sz="1200" dirty="0" smtClean="0">
              <a:ea typeface="Times New Roman"/>
              <a:cs typeface="Times New Roman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If </a:t>
            </a:r>
            <a:r>
              <a:rPr lang="en-GB" sz="1200" dirty="0">
                <a:solidFill>
                  <a:schemeClr val="accent6"/>
                </a:solidFill>
              </a:rPr>
              <a:t>an independent platform is used for exchanging invoice statuses</a:t>
            </a:r>
            <a:r>
              <a:rPr lang="en-GB" sz="1200" dirty="0" smtClean="0">
                <a:solidFill>
                  <a:schemeClr val="accent6"/>
                </a:solidFill>
              </a:rPr>
              <a:t>: who will be responsible for the governance and exploitation of the platform? </a:t>
            </a:r>
            <a:r>
              <a:rPr lang="en-GB" sz="1200" dirty="0" smtClean="0">
                <a:ea typeface="Times New Roman"/>
                <a:cs typeface="Times New Roman"/>
              </a:rPr>
              <a:t>Will it require a trusted third party who is responsible for the acceptance of new </a:t>
            </a:r>
            <a:r>
              <a:rPr lang="en-GB" sz="1200" dirty="0" err="1" smtClean="0">
                <a:ea typeface="Times New Roman"/>
                <a:cs typeface="Times New Roman"/>
              </a:rPr>
              <a:t>particpants</a:t>
            </a:r>
            <a:r>
              <a:rPr lang="en-GB" sz="1200" dirty="0" smtClean="0">
                <a:ea typeface="Times New Roman"/>
                <a:cs typeface="Times New Roman"/>
              </a:rPr>
              <a:t>?</a:t>
            </a:r>
            <a:endParaRPr lang="en-GB" sz="12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ea typeface="Times New Roman"/>
                <a:cs typeface="Times New Roman"/>
              </a:rPr>
              <a:t>…….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None/>
            </a:pPr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96" name="Tekstvak 23"/>
          <p:cNvSpPr txBox="1"/>
          <p:nvPr/>
        </p:nvSpPr>
        <p:spPr>
          <a:xfrm>
            <a:off x="1243674" y="4183799"/>
            <a:ext cx="4759860" cy="1717393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marL="180000" indent="-179388">
              <a:spcBef>
                <a:spcPts val="300"/>
              </a:spcBef>
              <a:buClr>
                <a:srgbClr val="0051BA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marL="228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How can the exchange of invoice status be integrated into the administrative processes of the involved parties</a:t>
            </a:r>
            <a:r>
              <a:rPr lang="en-GB" sz="1200" dirty="0">
                <a:solidFill>
                  <a:schemeClr val="accent6"/>
                </a:solidFill>
              </a:rPr>
              <a:t>?</a:t>
            </a:r>
            <a:endParaRPr lang="en-GB" sz="1200" dirty="0" smtClean="0">
              <a:solidFill>
                <a:schemeClr val="accent6"/>
              </a:solidFill>
            </a:endParaRPr>
          </a:p>
          <a:p>
            <a:pPr marL="228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Font typeface="Arial"/>
              <a:buAutoNum type="arabicPeriod"/>
            </a:pPr>
            <a:r>
              <a:rPr lang="en-GB" sz="1200" dirty="0">
                <a:solidFill>
                  <a:schemeClr val="accent6"/>
                </a:solidFill>
              </a:rPr>
              <a:t>How can the exchange of invoice status be integrated into the </a:t>
            </a:r>
            <a:r>
              <a:rPr lang="en-GB" sz="1200" dirty="0" smtClean="0">
                <a:solidFill>
                  <a:schemeClr val="accent6"/>
                </a:solidFill>
              </a:rPr>
              <a:t>risk management processes </a:t>
            </a:r>
            <a:r>
              <a:rPr lang="en-GB" sz="1200" dirty="0">
                <a:solidFill>
                  <a:schemeClr val="accent6"/>
                </a:solidFill>
              </a:rPr>
              <a:t>of the </a:t>
            </a:r>
            <a:r>
              <a:rPr lang="en-GB" sz="1200" dirty="0" smtClean="0">
                <a:solidFill>
                  <a:schemeClr val="accent6"/>
                </a:solidFill>
              </a:rPr>
              <a:t>financier?</a:t>
            </a:r>
            <a:endParaRPr lang="en-GB" sz="1200" dirty="0">
              <a:solidFill>
                <a:schemeClr val="accent6"/>
              </a:solidFill>
            </a:endParaRPr>
          </a:p>
          <a:p>
            <a:pPr marL="228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What other functionality can or needs to be attributed to the permission protocol in order to raise trust with the buyer and the financier?</a:t>
            </a:r>
          </a:p>
          <a:p>
            <a:pPr marL="228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>
                <a:ea typeface="Times New Roman"/>
                <a:cs typeface="Times New Roman"/>
              </a:rPr>
              <a:t>…….</a:t>
            </a:r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97" name="Tekstvak 23"/>
          <p:cNvSpPr txBox="1"/>
          <p:nvPr/>
        </p:nvSpPr>
        <p:spPr>
          <a:xfrm>
            <a:off x="6801901" y="4181943"/>
            <a:ext cx="4728562" cy="1685077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marL="180000" indent="-179388">
              <a:spcBef>
                <a:spcPts val="300"/>
              </a:spcBef>
              <a:buClr>
                <a:srgbClr val="0051BA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marL="229212" lvl="0" indent="-2286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/>
              <a:t>What architectural principles should apply to the to be developed standards?</a:t>
            </a:r>
          </a:p>
          <a:p>
            <a:pPr marL="229212" indent="-2286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/>
              <a:t>How can maximum take-up by buyers, suppliers and financiers can be realised?</a:t>
            </a:r>
          </a:p>
          <a:p>
            <a:pPr marL="229212" lvl="0" indent="-2286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/>
              <a:t>How to cope with the large variety of ERP-systems that different buyers use?</a:t>
            </a:r>
          </a:p>
          <a:p>
            <a:pPr marL="229212" lvl="0" indent="-2286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/>
              <a:t>…..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None/>
            </a:pPr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40" name="Afgeronde rechthoek 34"/>
          <p:cNvSpPr/>
          <p:nvPr/>
        </p:nvSpPr>
        <p:spPr bwMode="auto">
          <a:xfrm rot="1552848">
            <a:off x="10334695" y="943843"/>
            <a:ext cx="1789609" cy="364971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Non-exhaustive</a:t>
            </a:r>
            <a:endParaRPr lang="en-GB" sz="14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24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project to KPI’s of Supply Chain Finance (SCF) Community </a:t>
            </a:r>
            <a:endParaRPr lang="en-US" dirty="0"/>
          </a:p>
        </p:txBody>
      </p:sp>
      <p:pic>
        <p:nvPicPr>
          <p:cNvPr id="5" name="Picture 4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1" y="1052737"/>
            <a:ext cx="9998074" cy="5090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730250" y="1603375"/>
            <a:ext cx="2397125" cy="25558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Updated since presentation 29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of January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896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64352" y="6553150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62AE86-5DEE-4427-8F74-F727AF0814A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Tijdelijke aanduiding voor dianummer 3"/>
          <p:cNvSpPr txBox="1">
            <a:spLocks/>
          </p:cNvSpPr>
          <p:nvPr/>
        </p:nvSpPr>
        <p:spPr>
          <a:xfrm>
            <a:off x="8472263" y="6556626"/>
            <a:ext cx="2420639" cy="325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D62AE86-5DEE-4427-8F74-F727AF0814A3}" type="slidenum">
              <a:rPr lang="en-GB" sz="1000">
                <a:solidFill>
                  <a:srgbClr val="BFBFBF"/>
                </a:solidFill>
              </a:rPr>
              <a:pPr algn="r">
                <a:defRPr/>
              </a:pPr>
              <a:t>26</a:t>
            </a:fld>
            <a:endParaRPr lang="en-GB" sz="1000" dirty="0">
              <a:solidFill>
                <a:srgbClr val="BFBFB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9" y="812800"/>
            <a:ext cx="8297327" cy="5405166"/>
          </a:xfrm>
          <a:prstGeom prst="rect">
            <a:avLst/>
          </a:prstGeom>
        </p:spPr>
      </p:pic>
      <p:pic>
        <p:nvPicPr>
          <p:cNvPr id="48" name="Picture 47" descr="logo-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sp>
        <p:nvSpPr>
          <p:cNvPr id="53" name="Titel 1"/>
          <p:cNvSpPr>
            <a:spLocks noGrp="1"/>
          </p:cNvSpPr>
          <p:nvPr>
            <p:ph type="title"/>
          </p:nvPr>
        </p:nvSpPr>
        <p:spPr>
          <a:xfrm>
            <a:off x="431800" y="332011"/>
            <a:ext cx="11133667" cy="7207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Further demonstrations of the </a:t>
            </a:r>
            <a:r>
              <a:rPr lang="en-GB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oncept form the basis for standardisation and valorisation</a:t>
            </a:r>
            <a:endParaRPr lang="en-GB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720725"/>
          </a:xfrm>
        </p:spPr>
        <p:txBody>
          <a:bodyPr/>
          <a:lstStyle/>
          <a:p>
            <a:r>
              <a:rPr lang="en-US" noProof="0" dirty="0" smtClean="0"/>
              <a:t>Project overview </a:t>
            </a:r>
            <a:endParaRPr lang="en-US" noProof="0" dirty="0"/>
          </a:p>
        </p:txBody>
      </p:sp>
      <p:sp>
        <p:nvSpPr>
          <p:cNvPr id="121" name="Chevron 120"/>
          <p:cNvSpPr/>
          <p:nvPr/>
        </p:nvSpPr>
        <p:spPr bwMode="auto">
          <a:xfrm>
            <a:off x="6819600" y="3156874"/>
            <a:ext cx="3640666" cy="1731412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8" name="Picture 127" descr="flag suis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5" y="4248152"/>
            <a:ext cx="342560" cy="197508"/>
          </a:xfrm>
          <a:prstGeom prst="rect">
            <a:avLst/>
          </a:prstGeom>
        </p:spPr>
      </p:pic>
      <p:sp>
        <p:nvSpPr>
          <p:cNvPr id="131" name="Chevron 130"/>
          <p:cNvSpPr/>
          <p:nvPr/>
        </p:nvSpPr>
        <p:spPr bwMode="auto">
          <a:xfrm>
            <a:off x="694670" y="3146375"/>
            <a:ext cx="6586663" cy="1731412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24843" y="5765925"/>
            <a:ext cx="12997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Nov 2`015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562243" y="5765925"/>
            <a:ext cx="7745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Dec 2015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647104" y="5765925"/>
            <a:ext cx="7409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Jan 2016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757357" y="5765925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Onwards</a:t>
            </a:r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&gt;&gt;</a:t>
            </a:r>
          </a:p>
        </p:txBody>
      </p:sp>
      <p:sp>
        <p:nvSpPr>
          <p:cNvPr id="142" name="Chevron 141"/>
          <p:cNvSpPr/>
          <p:nvPr/>
        </p:nvSpPr>
        <p:spPr bwMode="auto">
          <a:xfrm>
            <a:off x="694670" y="1286640"/>
            <a:ext cx="6586663" cy="1731412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6" name="Chevron 145"/>
          <p:cNvSpPr/>
          <p:nvPr/>
        </p:nvSpPr>
        <p:spPr bwMode="auto">
          <a:xfrm>
            <a:off x="877173" y="5003293"/>
            <a:ext cx="10670209" cy="72390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148162" y="5017971"/>
            <a:ext cx="94906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3: </a:t>
            </a:r>
            <a:b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Project-</a:t>
            </a: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mgmt</a:t>
            </a:r>
            <a:endParaRPr lang="nl-NL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" name="Diamond 149"/>
          <p:cNvSpPr/>
          <p:nvPr/>
        </p:nvSpPr>
        <p:spPr bwMode="auto">
          <a:xfrm>
            <a:off x="6675627" y="52604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 bwMode="auto">
          <a:xfrm flipV="1">
            <a:off x="2867728" y="1181486"/>
            <a:ext cx="28480" cy="486371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flipV="1">
            <a:off x="5005929" y="1191646"/>
            <a:ext cx="28420" cy="485355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Pentagon 152"/>
          <p:cNvSpPr/>
          <p:nvPr/>
        </p:nvSpPr>
        <p:spPr bwMode="auto">
          <a:xfrm>
            <a:off x="1371600" y="5210610"/>
            <a:ext cx="530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460433" y="5197883"/>
            <a:ext cx="25955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Meetings &amp;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regular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touch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points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 rot="16200000">
            <a:off x="-383939" y="3752225"/>
            <a:ext cx="17260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2:</a:t>
            </a:r>
            <a:b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Proof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of Concept</a:t>
            </a:r>
          </a:p>
        </p:txBody>
      </p:sp>
      <p:sp>
        <p:nvSpPr>
          <p:cNvPr id="161" name="TextBox 160"/>
          <p:cNvSpPr txBox="1"/>
          <p:nvPr/>
        </p:nvSpPr>
        <p:spPr>
          <a:xfrm rot="16200000">
            <a:off x="-383938" y="1904998"/>
            <a:ext cx="17260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1: </a:t>
            </a:r>
            <a:endParaRPr lang="nl-NL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Standardisation</a:t>
            </a:r>
            <a:endParaRPr lang="nl-NL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" name="Chevron 163"/>
          <p:cNvSpPr/>
          <p:nvPr/>
        </p:nvSpPr>
        <p:spPr bwMode="auto">
          <a:xfrm>
            <a:off x="6570134" y="1291358"/>
            <a:ext cx="3640666" cy="1731412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5" name="Chevron 164"/>
          <p:cNvSpPr/>
          <p:nvPr/>
        </p:nvSpPr>
        <p:spPr bwMode="auto">
          <a:xfrm>
            <a:off x="9548839" y="1281308"/>
            <a:ext cx="2270475" cy="1731412"/>
          </a:xfrm>
          <a:prstGeom prst="chevron">
            <a:avLst/>
          </a:prstGeom>
          <a:gradFill flip="none" rotWithShape="1">
            <a:gsLst>
              <a:gs pos="0">
                <a:srgbClr val="D9D9D9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6" name="Chevron 165"/>
          <p:cNvSpPr/>
          <p:nvPr/>
        </p:nvSpPr>
        <p:spPr bwMode="auto">
          <a:xfrm>
            <a:off x="9548839" y="3161592"/>
            <a:ext cx="2270475" cy="1731412"/>
          </a:xfrm>
          <a:prstGeom prst="chevron">
            <a:avLst/>
          </a:prstGeom>
          <a:gradFill flip="none" rotWithShape="1">
            <a:gsLst>
              <a:gs pos="0">
                <a:srgbClr val="D9D9D9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007559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Iteration #1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124165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Iteration #2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560821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Further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iterations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&gt;&gt;</a:t>
            </a:r>
          </a:p>
        </p:txBody>
      </p:sp>
      <p:cxnSp>
        <p:nvCxnSpPr>
          <p:cNvPr id="170" name="Straight Connector 169"/>
          <p:cNvCxnSpPr/>
          <p:nvPr/>
        </p:nvCxnSpPr>
        <p:spPr bwMode="auto">
          <a:xfrm flipV="1">
            <a:off x="9565859" y="782717"/>
            <a:ext cx="22360" cy="526248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 flipV="1">
            <a:off x="1091894" y="900862"/>
            <a:ext cx="30341" cy="508016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 flipH="1" flipV="1">
            <a:off x="6947363" y="795418"/>
            <a:ext cx="15183" cy="526248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7500650" y="5765925"/>
            <a:ext cx="16081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Mar – Apr – May 2016</a:t>
            </a:r>
          </a:p>
        </p:txBody>
      </p:sp>
      <p:sp>
        <p:nvSpPr>
          <p:cNvPr id="174" name="Diamond 173"/>
          <p:cNvSpPr/>
          <p:nvPr/>
        </p:nvSpPr>
        <p:spPr bwMode="auto">
          <a:xfrm>
            <a:off x="9232560" y="52477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5" name="Pentagon 174"/>
          <p:cNvSpPr/>
          <p:nvPr/>
        </p:nvSpPr>
        <p:spPr bwMode="auto">
          <a:xfrm>
            <a:off x="7097096" y="5197910"/>
            <a:ext cx="2148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6" name="Diamond 175"/>
          <p:cNvSpPr/>
          <p:nvPr/>
        </p:nvSpPr>
        <p:spPr bwMode="auto">
          <a:xfrm>
            <a:off x="1485460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7" name="Rounded Rectangular Callout 176"/>
          <p:cNvSpPr/>
          <p:nvPr/>
        </p:nvSpPr>
        <p:spPr bwMode="auto">
          <a:xfrm>
            <a:off x="1538011" y="1452838"/>
            <a:ext cx="1382888" cy="458673"/>
          </a:xfrm>
          <a:prstGeom prst="wedgeRoundRectCallout">
            <a:avLst>
              <a:gd name="adj1" fmla="val -42003"/>
              <a:gd name="adj2" fmla="val 80511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17 Nov</a:t>
            </a:r>
          </a:p>
        </p:txBody>
      </p:sp>
      <p:sp>
        <p:nvSpPr>
          <p:cNvPr id="178" name="Diamond 177"/>
          <p:cNvSpPr/>
          <p:nvPr/>
        </p:nvSpPr>
        <p:spPr bwMode="auto">
          <a:xfrm>
            <a:off x="3161860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" name="Rounded Rectangular Callout 178"/>
          <p:cNvSpPr/>
          <p:nvPr/>
        </p:nvSpPr>
        <p:spPr bwMode="auto">
          <a:xfrm>
            <a:off x="3214411" y="1452838"/>
            <a:ext cx="1382888" cy="458673"/>
          </a:xfrm>
          <a:prstGeom prst="wedgeRoundRectCallout">
            <a:avLst>
              <a:gd name="adj1" fmla="val -42003"/>
              <a:gd name="adj2" fmla="val 80511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Webinar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10 Dec</a:t>
            </a:r>
          </a:p>
        </p:txBody>
      </p:sp>
      <p:sp>
        <p:nvSpPr>
          <p:cNvPr id="180" name="Diamond 179"/>
          <p:cNvSpPr/>
          <p:nvPr/>
        </p:nvSpPr>
        <p:spPr bwMode="auto">
          <a:xfrm>
            <a:off x="6523227" y="37999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1" name="Rounded Rectangular Callout 180"/>
          <p:cNvSpPr/>
          <p:nvPr/>
        </p:nvSpPr>
        <p:spPr bwMode="auto">
          <a:xfrm>
            <a:off x="5034350" y="3091138"/>
            <a:ext cx="1264850" cy="458673"/>
          </a:xfrm>
          <a:prstGeom prst="wedgeRoundRectCallout">
            <a:avLst>
              <a:gd name="adj1" fmla="val 77523"/>
              <a:gd name="adj2" fmla="val 10657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report</a:t>
            </a:r>
          </a:p>
        </p:txBody>
      </p:sp>
      <p:sp>
        <p:nvSpPr>
          <p:cNvPr id="182" name="Diamond 181"/>
          <p:cNvSpPr/>
          <p:nvPr/>
        </p:nvSpPr>
        <p:spPr bwMode="auto">
          <a:xfrm>
            <a:off x="6523227" y="4041295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3" name="Rounded Rectangular Callout 182"/>
          <p:cNvSpPr/>
          <p:nvPr/>
        </p:nvSpPr>
        <p:spPr bwMode="auto">
          <a:xfrm>
            <a:off x="3604110" y="3840438"/>
            <a:ext cx="993290" cy="579163"/>
          </a:xfrm>
          <a:prstGeom prst="wedgeRoundRectCallout">
            <a:avLst>
              <a:gd name="adj1" fmla="val 38112"/>
              <a:gd name="adj2" fmla="val 76182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Working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platform</a:t>
            </a:r>
          </a:p>
        </p:txBody>
      </p:sp>
      <p:sp>
        <p:nvSpPr>
          <p:cNvPr id="184" name="Pentagon 183"/>
          <p:cNvSpPr/>
          <p:nvPr/>
        </p:nvSpPr>
        <p:spPr bwMode="auto">
          <a:xfrm>
            <a:off x="1136563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320686" y="4538798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NL Sprint 1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6" name="Pentagon 185"/>
          <p:cNvSpPr/>
          <p:nvPr/>
        </p:nvSpPr>
        <p:spPr bwMode="auto">
          <a:xfrm>
            <a:off x="2816349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000471" y="4538798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200" b="1" dirty="0">
                <a:solidFill>
                  <a:schemeClr val="bg1"/>
                </a:solidFill>
                <a:latin typeface="Calibri" pitchFamily="34" charset="0"/>
              </a:rPr>
              <a:t>NL 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Sprint 2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8" name="Pentagon 187"/>
          <p:cNvSpPr/>
          <p:nvPr/>
        </p:nvSpPr>
        <p:spPr bwMode="auto">
          <a:xfrm>
            <a:off x="4496136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680258" y="4536213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200" b="1" dirty="0">
                <a:solidFill>
                  <a:schemeClr val="bg1"/>
                </a:solidFill>
                <a:latin typeface="Calibri" pitchFamily="34" charset="0"/>
              </a:rPr>
              <a:t>NL 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Sprint 3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Rounded Rectangular Callout 189"/>
          <p:cNvSpPr/>
          <p:nvPr/>
        </p:nvSpPr>
        <p:spPr bwMode="auto">
          <a:xfrm>
            <a:off x="5034349" y="3649938"/>
            <a:ext cx="1264851" cy="448353"/>
          </a:xfrm>
          <a:prstGeom prst="wedgeRoundRectCallout">
            <a:avLst>
              <a:gd name="adj1" fmla="val 68251"/>
              <a:gd name="adj2" fmla="val 5661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presentation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1" name="Diamond 190"/>
          <p:cNvSpPr/>
          <p:nvPr/>
        </p:nvSpPr>
        <p:spPr bwMode="auto">
          <a:xfrm>
            <a:off x="6495627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" name="Diamond 191"/>
          <p:cNvSpPr/>
          <p:nvPr/>
        </p:nvSpPr>
        <p:spPr bwMode="auto">
          <a:xfrm>
            <a:off x="9232560" y="3672995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3" name="Diamond 192"/>
          <p:cNvSpPr/>
          <p:nvPr/>
        </p:nvSpPr>
        <p:spPr bwMode="auto">
          <a:xfrm>
            <a:off x="9232560" y="39142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" name="Rounded Rectangular Callout 193"/>
          <p:cNvSpPr/>
          <p:nvPr/>
        </p:nvSpPr>
        <p:spPr bwMode="auto">
          <a:xfrm>
            <a:off x="10006407" y="2966678"/>
            <a:ext cx="1238453" cy="458673"/>
          </a:xfrm>
          <a:prstGeom prst="wedgeRoundRectCallout">
            <a:avLst>
              <a:gd name="adj1" fmla="val -91409"/>
              <a:gd name="adj2" fmla="val 111820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reports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" name="Rounded Rectangular Callout 194"/>
          <p:cNvSpPr/>
          <p:nvPr/>
        </p:nvSpPr>
        <p:spPr bwMode="auto">
          <a:xfrm>
            <a:off x="10033879" y="3484917"/>
            <a:ext cx="1210981" cy="392809"/>
          </a:xfrm>
          <a:prstGeom prst="wedgeRoundRectCallout">
            <a:avLst>
              <a:gd name="adj1" fmla="val -89010"/>
              <a:gd name="adj2" fmla="val 69820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>
                <a:solidFill>
                  <a:srgbClr val="000000"/>
                </a:solidFill>
                <a:latin typeface="Calibri" pitchFamily="34" charset="0"/>
              </a:rPr>
              <a:t>Working</a:t>
            </a:r>
            <a:r>
              <a:rPr lang="nl-NL" sz="1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PoCs</a:t>
            </a:r>
            <a:endParaRPr lang="nl-NL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6" name="Pentagon 195"/>
          <p:cNvSpPr/>
          <p:nvPr/>
        </p:nvSpPr>
        <p:spPr bwMode="auto">
          <a:xfrm>
            <a:off x="10050269" y="4557830"/>
            <a:ext cx="746424" cy="30119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31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7" name="Pentagon 196"/>
          <p:cNvSpPr/>
          <p:nvPr/>
        </p:nvSpPr>
        <p:spPr bwMode="auto">
          <a:xfrm>
            <a:off x="9796269" y="5205530"/>
            <a:ext cx="995908" cy="30119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31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8" name="Diamond 197"/>
          <p:cNvSpPr/>
          <p:nvPr/>
        </p:nvSpPr>
        <p:spPr bwMode="auto">
          <a:xfrm>
            <a:off x="9232560" y="414543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9" name="Rounded Rectangular Callout 198"/>
          <p:cNvSpPr/>
          <p:nvPr/>
        </p:nvSpPr>
        <p:spPr bwMode="auto">
          <a:xfrm>
            <a:off x="10029989" y="4004268"/>
            <a:ext cx="1214871" cy="345899"/>
          </a:xfrm>
          <a:prstGeom prst="wedgeRoundRectCallout">
            <a:avLst>
              <a:gd name="adj1" fmla="val -90835"/>
              <a:gd name="adj2" fmla="val 11393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presentations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0" name="Pentagon 199"/>
          <p:cNvSpPr/>
          <p:nvPr/>
        </p:nvSpPr>
        <p:spPr bwMode="auto">
          <a:xfrm>
            <a:off x="7597423" y="3261160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765997" y="3242507"/>
            <a:ext cx="10054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A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2" name="Diamond 201"/>
          <p:cNvSpPr/>
          <p:nvPr/>
        </p:nvSpPr>
        <p:spPr bwMode="auto">
          <a:xfrm>
            <a:off x="7928694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3" name="Rounded Rectangular Callout 202"/>
          <p:cNvSpPr/>
          <p:nvPr/>
        </p:nvSpPr>
        <p:spPr bwMode="auto">
          <a:xfrm>
            <a:off x="7653867" y="1452838"/>
            <a:ext cx="1710267" cy="458673"/>
          </a:xfrm>
          <a:prstGeom prst="wedgeRoundRectCallout">
            <a:avLst>
              <a:gd name="adj1" fmla="val -23191"/>
              <a:gd name="adj2" fmla="val 805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Harmonization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" name="Diamond 203"/>
          <p:cNvSpPr/>
          <p:nvPr/>
        </p:nvSpPr>
        <p:spPr bwMode="auto">
          <a:xfrm>
            <a:off x="2620094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" name="Rounded Rectangular Callout 204"/>
          <p:cNvSpPr/>
          <p:nvPr/>
        </p:nvSpPr>
        <p:spPr bwMode="auto">
          <a:xfrm>
            <a:off x="2007559" y="3840438"/>
            <a:ext cx="1387574" cy="458673"/>
          </a:xfrm>
          <a:prstGeom prst="wedgeRoundRectCallout">
            <a:avLst>
              <a:gd name="adj1" fmla="val 11413"/>
              <a:gd name="adj2" fmla="val 110968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Specification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&amp; design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6" name="Diamond 205"/>
          <p:cNvSpPr/>
          <p:nvPr/>
        </p:nvSpPr>
        <p:spPr bwMode="auto">
          <a:xfrm>
            <a:off x="4321894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7" name="Diamond 206"/>
          <p:cNvSpPr/>
          <p:nvPr/>
        </p:nvSpPr>
        <p:spPr bwMode="auto">
          <a:xfrm>
            <a:off x="6091427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8" name="Rounded Rectangular Callout 207"/>
          <p:cNvSpPr/>
          <p:nvPr/>
        </p:nvSpPr>
        <p:spPr bwMode="auto">
          <a:xfrm>
            <a:off x="5034349" y="4171949"/>
            <a:ext cx="1264851" cy="348599"/>
          </a:xfrm>
          <a:prstGeom prst="wedgeRoundRectCallout">
            <a:avLst>
              <a:gd name="adj1" fmla="val 43561"/>
              <a:gd name="adj2" fmla="val 9465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live</a:t>
            </a:r>
          </a:p>
        </p:txBody>
      </p:sp>
      <p:sp>
        <p:nvSpPr>
          <p:cNvPr id="209" name="Rounded Rectangular Callout 208"/>
          <p:cNvSpPr/>
          <p:nvPr/>
        </p:nvSpPr>
        <p:spPr bwMode="auto">
          <a:xfrm>
            <a:off x="9516533" y="4891998"/>
            <a:ext cx="1204272" cy="458673"/>
          </a:xfrm>
          <a:prstGeom prst="wedgeRoundRectCallout">
            <a:avLst>
              <a:gd name="adj1" fmla="val -61406"/>
              <a:gd name="adj2" fmla="val 439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Iteration review</a:t>
            </a:r>
          </a:p>
        </p:txBody>
      </p:sp>
      <p:pic>
        <p:nvPicPr>
          <p:cNvPr id="210" name="Picture 16" descr="http://static.freepik.com/vrije-photo/groen-vinkje-en-de-rode-min_17-51807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277" y="5015153"/>
            <a:ext cx="464504" cy="3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Pentagon 210"/>
          <p:cNvSpPr/>
          <p:nvPr/>
        </p:nvSpPr>
        <p:spPr bwMode="auto">
          <a:xfrm>
            <a:off x="7563556" y="4162860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738543" y="4144207"/>
            <a:ext cx="9925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C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3" name="Rounded Rectangular Callout 212"/>
          <p:cNvSpPr/>
          <p:nvPr/>
        </p:nvSpPr>
        <p:spPr bwMode="auto">
          <a:xfrm>
            <a:off x="6969760" y="4891998"/>
            <a:ext cx="1204272" cy="458673"/>
          </a:xfrm>
          <a:prstGeom prst="wedgeRoundRectCallout">
            <a:avLst>
              <a:gd name="adj1" fmla="val -61406"/>
              <a:gd name="adj2" fmla="val 439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Iteration review</a:t>
            </a:r>
          </a:p>
        </p:txBody>
      </p:sp>
      <p:pic>
        <p:nvPicPr>
          <p:cNvPr id="214" name="Picture 16" descr="http://static.freepik.com/vrije-photo/groen-vinkje-en-de-rode-min_17-51807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04" y="5004993"/>
            <a:ext cx="464504" cy="3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Diamond 214"/>
          <p:cNvSpPr/>
          <p:nvPr/>
        </p:nvSpPr>
        <p:spPr bwMode="auto">
          <a:xfrm>
            <a:off x="6495627" y="3429078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16" name="Straight Connector 215"/>
          <p:cNvCxnSpPr>
            <a:stCxn id="191" idx="2"/>
            <a:endCxn id="215" idx="0"/>
          </p:cNvCxnSpPr>
          <p:nvPr/>
        </p:nvCxnSpPr>
        <p:spPr bwMode="auto">
          <a:xfrm>
            <a:off x="6643814" y="2254713"/>
            <a:ext cx="0" cy="1174365"/>
          </a:xfrm>
          <a:prstGeom prst="line">
            <a:avLst/>
          </a:prstGeom>
          <a:noFill/>
          <a:ln w="381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7" name="Rounded Rectangular Callout 216"/>
          <p:cNvSpPr/>
          <p:nvPr/>
        </p:nvSpPr>
        <p:spPr bwMode="auto">
          <a:xfrm>
            <a:off x="10050269" y="2049982"/>
            <a:ext cx="1194591" cy="458673"/>
          </a:xfrm>
          <a:prstGeom prst="wedgeRoundRectCallout">
            <a:avLst>
              <a:gd name="adj1" fmla="val -105680"/>
              <a:gd name="adj2" fmla="val -41225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Project plan</a:t>
            </a:r>
          </a:p>
        </p:txBody>
      </p:sp>
      <p:sp>
        <p:nvSpPr>
          <p:cNvPr id="218" name="Diamond 217"/>
          <p:cNvSpPr/>
          <p:nvPr/>
        </p:nvSpPr>
        <p:spPr bwMode="auto">
          <a:xfrm>
            <a:off x="9244284" y="2043590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" name="Diamond 218"/>
          <p:cNvSpPr/>
          <p:nvPr/>
        </p:nvSpPr>
        <p:spPr bwMode="auto">
          <a:xfrm>
            <a:off x="9244284" y="342268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0" name="Straight Connector 219"/>
          <p:cNvCxnSpPr>
            <a:stCxn id="218" idx="2"/>
            <a:endCxn id="219" idx="0"/>
          </p:cNvCxnSpPr>
          <p:nvPr/>
        </p:nvCxnSpPr>
        <p:spPr bwMode="auto">
          <a:xfrm>
            <a:off x="9392471" y="2248321"/>
            <a:ext cx="0" cy="1174365"/>
          </a:xfrm>
          <a:prstGeom prst="line">
            <a:avLst/>
          </a:prstGeom>
          <a:noFill/>
          <a:ln w="381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Diamond 220"/>
          <p:cNvSpPr/>
          <p:nvPr/>
        </p:nvSpPr>
        <p:spPr bwMode="auto">
          <a:xfrm>
            <a:off x="7522302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2" name="Rounded Rectangular Callout 221"/>
          <p:cNvSpPr/>
          <p:nvPr/>
        </p:nvSpPr>
        <p:spPr bwMode="auto">
          <a:xfrm>
            <a:off x="7653867" y="1452838"/>
            <a:ext cx="1710267" cy="458673"/>
          </a:xfrm>
          <a:prstGeom prst="wedgeRoundRectCallout">
            <a:avLst>
              <a:gd name="adj1" fmla="val -23191"/>
              <a:gd name="adj2" fmla="val 805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Harmonization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7597426" y="3633689"/>
            <a:ext cx="1498600" cy="379462"/>
            <a:chOff x="2891853" y="1661102"/>
            <a:chExt cx="2780408" cy="755933"/>
          </a:xfr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</p:grpSpPr>
        <p:sp>
          <p:nvSpPr>
            <p:cNvPr id="224" name="Pentagon 223"/>
            <p:cNvSpPr/>
            <p:nvPr/>
          </p:nvSpPr>
          <p:spPr bwMode="auto">
            <a:xfrm>
              <a:off x="2891853" y="1661102"/>
              <a:ext cx="2780408" cy="60000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005988" y="1803907"/>
              <a:ext cx="342618" cy="61312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nl-NL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770703" y="3615036"/>
            <a:ext cx="9959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B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7647471" y="2378277"/>
            <a:ext cx="1498600" cy="379462"/>
            <a:chOff x="2891853" y="1661102"/>
            <a:chExt cx="2780408" cy="755933"/>
          </a:xfr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</p:grpSpPr>
        <p:sp>
          <p:nvSpPr>
            <p:cNvPr id="228" name="Pentagon 227"/>
            <p:cNvSpPr/>
            <p:nvPr/>
          </p:nvSpPr>
          <p:spPr bwMode="auto">
            <a:xfrm>
              <a:off x="2891853" y="1661102"/>
              <a:ext cx="2780408" cy="60000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005988" y="1803907"/>
              <a:ext cx="342618" cy="61312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nl-NL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30" name="Up-Down Arrow 229"/>
          <p:cNvSpPr/>
          <p:nvPr/>
        </p:nvSpPr>
        <p:spPr bwMode="auto">
          <a:xfrm>
            <a:off x="8180829" y="2768247"/>
            <a:ext cx="237067" cy="488945"/>
          </a:xfrm>
          <a:prstGeom prst="up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Diamond 230"/>
          <p:cNvSpPr/>
          <p:nvPr/>
        </p:nvSpPr>
        <p:spPr bwMode="auto">
          <a:xfrm>
            <a:off x="8285203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2" name="Diamond 231"/>
          <p:cNvSpPr/>
          <p:nvPr/>
        </p:nvSpPr>
        <p:spPr bwMode="auto">
          <a:xfrm>
            <a:off x="9012575" y="203305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3" name="Pentagon 232"/>
          <p:cNvSpPr/>
          <p:nvPr/>
        </p:nvSpPr>
        <p:spPr bwMode="auto">
          <a:xfrm>
            <a:off x="7563556" y="4520548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674654" y="4534257"/>
            <a:ext cx="12747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Extend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NL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688238" y="2345434"/>
            <a:ext cx="146099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</a:rPr>
              <a:t>Harmonization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</a:rPr>
              <a:t>  of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</a:rPr>
              <a:t>specs</a:t>
            </a:r>
            <a:endParaRPr lang="nl-NL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7738850" y="2931131"/>
            <a:ext cx="1611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Knowledge sharing</a:t>
            </a: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237" name="Straight Connector 236"/>
          <p:cNvCxnSpPr/>
          <p:nvPr/>
        </p:nvCxnSpPr>
        <p:spPr bwMode="auto">
          <a:xfrm flipH="1">
            <a:off x="5854377" y="1020235"/>
            <a:ext cx="1" cy="4723891"/>
          </a:xfrm>
          <a:prstGeom prst="line">
            <a:avLst/>
          </a:prstGeom>
          <a:noFill/>
          <a:ln w="12700" cap="flat" cmpd="sng" algn="ctr">
            <a:solidFill>
              <a:srgbClr val="91D1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Diamond 237"/>
          <p:cNvSpPr/>
          <p:nvPr/>
        </p:nvSpPr>
        <p:spPr bwMode="auto">
          <a:xfrm>
            <a:off x="5706190" y="2032284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9" name="Rounded Rectangular Callout 238"/>
          <p:cNvSpPr/>
          <p:nvPr/>
        </p:nvSpPr>
        <p:spPr bwMode="auto">
          <a:xfrm>
            <a:off x="4833367" y="1452574"/>
            <a:ext cx="1264850" cy="458674"/>
          </a:xfrm>
          <a:prstGeom prst="wedgeRoundRectCallout">
            <a:avLst>
              <a:gd name="adj1" fmla="val 25621"/>
              <a:gd name="adj2" fmla="val 102996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15 Jan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5503332" y="901704"/>
            <a:ext cx="10668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oday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1" name="Rounded Rectangular Callout 240"/>
          <p:cNvSpPr/>
          <p:nvPr/>
        </p:nvSpPr>
        <p:spPr bwMode="auto">
          <a:xfrm>
            <a:off x="6432196" y="1281308"/>
            <a:ext cx="1264850" cy="458674"/>
          </a:xfrm>
          <a:prstGeom prst="wedgeRoundRectCallout">
            <a:avLst>
              <a:gd name="adj1" fmla="val -33285"/>
              <a:gd name="adj2" fmla="val 13991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Project plan</a:t>
            </a:r>
          </a:p>
        </p:txBody>
      </p:sp>
      <p:pic>
        <p:nvPicPr>
          <p:cNvPr id="242" name="Picture 241" descr="Flag ho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7" y="3844974"/>
            <a:ext cx="540217" cy="379590"/>
          </a:xfrm>
          <a:prstGeom prst="rect">
            <a:avLst/>
          </a:prstGeom>
        </p:spPr>
      </p:pic>
      <p:pic>
        <p:nvPicPr>
          <p:cNvPr id="243" name="Picture 242" descr="flag italy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5" y="3484917"/>
            <a:ext cx="344027" cy="204590"/>
          </a:xfrm>
          <a:prstGeom prst="rect">
            <a:avLst/>
          </a:prstGeom>
        </p:spPr>
      </p:pic>
      <p:pic>
        <p:nvPicPr>
          <p:cNvPr id="244" name="Picture 243" descr="flag U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81849" y="3746049"/>
            <a:ext cx="353528" cy="176764"/>
          </a:xfrm>
          <a:prstGeom prst="rect">
            <a:avLst/>
          </a:prstGeom>
        </p:spPr>
      </p:pic>
      <p:pic>
        <p:nvPicPr>
          <p:cNvPr id="245" name="Picture 244" descr="flag finlan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57" y="3987594"/>
            <a:ext cx="327095" cy="201289"/>
          </a:xfrm>
          <a:prstGeom prst="rect">
            <a:avLst/>
          </a:prstGeom>
        </p:spPr>
      </p:pic>
      <p:pic>
        <p:nvPicPr>
          <p:cNvPr id="246" name="Picture 245" descr="flag german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691" y="3244945"/>
            <a:ext cx="340611" cy="199617"/>
          </a:xfrm>
          <a:prstGeom prst="rect">
            <a:avLst/>
          </a:prstGeom>
        </p:spPr>
      </p:pic>
      <p:pic>
        <p:nvPicPr>
          <p:cNvPr id="247" name="Picture 246" descr="Flag ho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24" y="4539808"/>
            <a:ext cx="310421" cy="218122"/>
          </a:xfrm>
          <a:prstGeom prst="rect">
            <a:avLst/>
          </a:prstGeom>
        </p:spPr>
      </p:pic>
      <p:pic>
        <p:nvPicPr>
          <p:cNvPr id="248" name="Picture 247" descr="Flag EU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2" y="1995440"/>
            <a:ext cx="539482" cy="366927"/>
          </a:xfrm>
          <a:prstGeom prst="rect">
            <a:avLst/>
          </a:prstGeom>
        </p:spPr>
      </p:pic>
      <p:sp>
        <p:nvSpPr>
          <p:cNvPr id="249" name="Rectangle 248"/>
          <p:cNvSpPr/>
          <p:nvPr/>
        </p:nvSpPr>
        <p:spPr bwMode="auto">
          <a:xfrm>
            <a:off x="60327" y="770824"/>
            <a:ext cx="6887035" cy="5508613"/>
          </a:xfrm>
          <a:prstGeom prst="rect">
            <a:avLst/>
          </a:prstGeom>
          <a:solidFill>
            <a:schemeClr val="tx1">
              <a:alpha val="8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6" name="Picture 105" descr="logo-connek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3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nnopay Profiel-5.jpe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6338" y="4549363"/>
            <a:ext cx="1224942" cy="1506750"/>
          </a:xfrm>
          <a:prstGeom prst="rect">
            <a:avLst/>
          </a:prstGeom>
        </p:spPr>
      </p:pic>
      <p:sp>
        <p:nvSpPr>
          <p:cNvPr id="1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7051" y="5343872"/>
            <a:ext cx="111379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We look forward to </a:t>
            </a:r>
            <a:r>
              <a:rPr lang="en-US" dirty="0" smtClean="0">
                <a:latin typeface="Calibri" charset="0"/>
                <a:ea typeface="MS PGothic" charset="0"/>
              </a:rPr>
              <a:t>it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7051" y="4912081"/>
            <a:ext cx="11137900" cy="576263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charset="0"/>
                <a:ea typeface="MS PGothic" charset="0"/>
              </a:rPr>
              <a:t>Contact </a:t>
            </a:r>
            <a:r>
              <a:rPr lang="nl-NL" dirty="0">
                <a:latin typeface="Calibri" charset="0"/>
                <a:ea typeface="MS PGothic" charset="0"/>
              </a:rPr>
              <a:t>us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276097" y="4505831"/>
            <a:ext cx="2232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>
                <a:solidFill>
                  <a:srgbClr val="0087FF"/>
                </a:solidFill>
                <a:latin typeface="Calibri"/>
                <a:cs typeface="Calibri"/>
              </a:rPr>
              <a:t>Pepijn </a:t>
            </a:r>
            <a:r>
              <a:rPr lang="nl-NL" sz="1200" b="1" dirty="0" smtClean="0">
                <a:solidFill>
                  <a:srgbClr val="0087FF"/>
                </a:solidFill>
                <a:latin typeface="Calibri"/>
                <a:cs typeface="Calibri"/>
              </a:rPr>
              <a:t>Groen</a:t>
            </a:r>
          </a:p>
          <a:p>
            <a:pPr>
              <a:spcBef>
                <a:spcPct val="50000"/>
              </a:spcBef>
            </a:pPr>
            <a:r>
              <a:rPr lang="nl-NL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pepijn.groen@innopay.com</a:t>
            </a:r>
            <a:endParaRPr lang="nl-NL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  <a:latin typeface="Calibri"/>
                <a:cs typeface="Calibri"/>
              </a:rPr>
              <a:t> +31 6 24 89 72 99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54095" y="4514439"/>
            <a:ext cx="22547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b="1" dirty="0" err="1" smtClean="0">
                <a:solidFill>
                  <a:srgbClr val="0087FF"/>
                </a:solidFill>
                <a:latin typeface="Calibri"/>
                <a:cs typeface="Calibri"/>
              </a:rPr>
              <a:t>Douwe</a:t>
            </a:r>
            <a:r>
              <a:rPr lang="nl-NL" sz="1200" b="1" dirty="0" smtClean="0">
                <a:solidFill>
                  <a:srgbClr val="0087FF"/>
                </a:solidFill>
                <a:latin typeface="Calibri"/>
                <a:cs typeface="Calibri"/>
              </a:rPr>
              <a:t> </a:t>
            </a:r>
            <a:r>
              <a:rPr lang="nl-NL" sz="1200" b="1" dirty="0" err="1" smtClean="0">
                <a:solidFill>
                  <a:srgbClr val="0087FF"/>
                </a:solidFill>
                <a:latin typeface="Calibri"/>
                <a:cs typeface="Calibri"/>
              </a:rPr>
              <a:t>Lycklama</a:t>
            </a:r>
            <a:endParaRPr lang="nl-NL" sz="1200" b="1" dirty="0">
              <a:solidFill>
                <a:srgbClr val="0087FF"/>
              </a:solidFill>
              <a:latin typeface="Calibri"/>
              <a:cs typeface="Calibri"/>
            </a:endParaRPr>
          </a:p>
          <a:p>
            <a:pPr algn="l">
              <a:spcBef>
                <a:spcPct val="50000"/>
              </a:spcBef>
            </a:pPr>
            <a:r>
              <a:rPr lang="nl-NL" sz="1200" dirty="0" smtClean="0">
                <a:solidFill>
                  <a:srgbClr val="000000"/>
                </a:solidFill>
                <a:latin typeface="Calibri"/>
                <a:cs typeface="Calibri"/>
              </a:rPr>
              <a:t>douwe@innopay.com</a:t>
            </a:r>
            <a:endParaRPr lang="nl-NL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spcBef>
                <a:spcPct val="50000"/>
              </a:spcBef>
            </a:pPr>
            <a:r>
              <a:rPr lang="nl-NL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nl-NL" sz="1200" dirty="0">
                <a:solidFill>
                  <a:srgbClr val="000000"/>
                </a:solidFill>
                <a:latin typeface="Calibri"/>
                <a:cs typeface="Calibri"/>
              </a:rPr>
              <a:t>+31 </a:t>
            </a:r>
            <a:r>
              <a:rPr lang="nl-NL" sz="1200" dirty="0" smtClean="0">
                <a:solidFill>
                  <a:srgbClr val="000000"/>
                </a:solidFill>
                <a:latin typeface="Calibri"/>
                <a:cs typeface="Calibri"/>
              </a:rPr>
              <a:t>6 55 71 11 50</a:t>
            </a:r>
            <a:endParaRPr lang="en-GB" sz="1200" dirty="0">
              <a:solidFill>
                <a:srgbClr val="000000"/>
              </a:solidFill>
              <a:latin typeface="Trebuchet MS" charset="0"/>
              <a:cs typeface="Calibri" charset="0"/>
            </a:endParaRPr>
          </a:p>
        </p:txBody>
      </p:sp>
      <p:pic>
        <p:nvPicPr>
          <p:cNvPr id="10" name="Afbeelding 1" descr="_DSC4975_Douwe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9153" y="4516348"/>
            <a:ext cx="1224942" cy="1488253"/>
          </a:xfrm>
          <a:prstGeom prst="rect">
            <a:avLst/>
          </a:prstGeom>
        </p:spPr>
      </p:pic>
      <p:pic>
        <p:nvPicPr>
          <p:cNvPr id="2" name="Picture 1" descr="Friso Spinhov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03" y="4510033"/>
            <a:ext cx="1224942" cy="1503511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00470" y="4501738"/>
            <a:ext cx="2232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 smtClean="0">
                <a:solidFill>
                  <a:srgbClr val="0087FF"/>
                </a:solidFill>
                <a:latin typeface="Calibri"/>
                <a:cs typeface="Calibri"/>
              </a:rPr>
              <a:t>Friso Spinhoven</a:t>
            </a:r>
          </a:p>
          <a:p>
            <a:pPr>
              <a:spcBef>
                <a:spcPct val="50000"/>
              </a:spcBef>
            </a:pPr>
            <a:r>
              <a:rPr lang="nl-NL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Friso.spinhoven@innopay.com</a:t>
            </a:r>
            <a:endParaRPr lang="nl-NL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  <a:latin typeface="Calibri"/>
                <a:cs typeface="Calibri"/>
              </a:rPr>
              <a:t> +31 6 </a:t>
            </a:r>
            <a:r>
              <a:rPr lang="nl-NL" sz="1200" dirty="0" smtClean="0">
                <a:solidFill>
                  <a:srgbClr val="000000"/>
                </a:solidFill>
                <a:latin typeface="Calibri"/>
                <a:cs typeface="Calibri"/>
              </a:rPr>
              <a:t>83 22 38 79</a:t>
            </a:r>
            <a:endParaRPr lang="nl-NL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507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800" dirty="0" smtClean="0"/>
              <a:t>Sharing the invoice status increases </a:t>
            </a:r>
            <a:r>
              <a:rPr lang="en-GB" sz="2800" dirty="0"/>
              <a:t>risk transparency for </a:t>
            </a:r>
            <a:r>
              <a:rPr lang="en-GB" sz="2800" dirty="0" smtClean="0"/>
              <a:t>Financiers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35258"/>
              </p:ext>
            </p:extLst>
          </p:nvPr>
        </p:nvGraphicFramePr>
        <p:xfrm>
          <a:off x="985570" y="1436683"/>
          <a:ext cx="10801449" cy="4666176"/>
        </p:xfrm>
        <a:graphic>
          <a:graphicData uri="http://schemas.openxmlformats.org/drawingml/2006/table">
            <a:tbl>
              <a:tblPr firstRow="1" firstCol="1" bandRow="1"/>
              <a:tblGrid>
                <a:gridCol w="420308"/>
                <a:gridCol w="1216797"/>
                <a:gridCol w="1309192"/>
                <a:gridCol w="1309192"/>
                <a:gridCol w="1309192"/>
                <a:gridCol w="1309192"/>
                <a:gridCol w="1309192"/>
                <a:gridCol w="1309192"/>
                <a:gridCol w="1309192"/>
              </a:tblGrid>
              <a:tr h="392117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>
                        <a:alpha val="54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Invoice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status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information classification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617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Received 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Viewed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      Pending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Approved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Verified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           Processed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  Rejected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2684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vert="vert27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Informed that the invoice is</a:t>
                      </a:r>
                      <a:r>
                        <a:rPr lang="en-GB" sz="1200" i="1" baseline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 registered in Buyer’s administration</a:t>
                      </a:r>
                      <a:endParaRPr lang="en-GB" sz="12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Informed that invoice has been seen by the Buyer</a:t>
                      </a:r>
                      <a:endParaRPr lang="en-GB" sz="12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Informed</a:t>
                      </a:r>
                      <a:r>
                        <a:rPr lang="en-US" sz="1200" i="1" kern="1200" baseline="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by Buyer that invoice is being discussed (e.g. internal check, dispute, terms negotiation)</a:t>
                      </a:r>
                      <a:endParaRPr lang="en-US" sz="1200" i="1" kern="1200" dirty="0" smtClean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Informed by Buyer that invoice is correct</a:t>
                      </a:r>
                      <a:endParaRPr lang="en-US" sz="1200" i="1" kern="1200" dirty="0" smtClean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Informed </a:t>
                      </a:r>
                      <a:r>
                        <a:rPr lang="en-GB" sz="1200" i="1" kern="1200" baseline="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by</a:t>
                      </a: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authorised representative of Buyer</a:t>
                      </a:r>
                      <a:endParaRPr lang="en-GB" sz="1200" i="1" dirty="0" smtClean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that invoice is correct</a:t>
                      </a:r>
                      <a:endParaRPr lang="en-GB" sz="12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Received payment guarantee </a:t>
                      </a:r>
                      <a:r>
                        <a:rPr lang="en-GB" sz="1200" i="1" kern="1200" baseline="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by</a:t>
                      </a: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authorised representative</a:t>
                      </a:r>
                      <a:endParaRPr lang="en-GB" sz="1200" i="1" dirty="0" smtClean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Informed</a:t>
                      </a:r>
                      <a:r>
                        <a:rPr lang="en-GB" sz="1200" i="1" kern="1200" baseline="0" dirty="0" smtClean="0">
                          <a:solidFill>
                            <a:schemeClr val="accent6"/>
                          </a:solidFill>
                          <a:effectLst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 by Buyer that invoice is not approved </a:t>
                      </a:r>
                      <a:endParaRPr lang="en-GB" sz="1200" i="1" dirty="0" smtClean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6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Risk component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vert="vert27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Fraud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6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Dispute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1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6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Counterparty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6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Performance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54" y="1999204"/>
            <a:ext cx="533556" cy="401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17" y="1987320"/>
            <a:ext cx="533556" cy="4016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99864" y="2045220"/>
            <a:ext cx="1527233" cy="355637"/>
            <a:chOff x="7427358" y="2114809"/>
            <a:chExt cx="1551593" cy="180000"/>
          </a:xfrm>
        </p:grpSpPr>
        <p:pic>
          <p:nvPicPr>
            <p:cNvPr id="19" name="Picture 18" descr="Facebook_like_duimpje.png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6913" y="2114809"/>
              <a:ext cx="222038" cy="180000"/>
            </a:xfrm>
            <a:prstGeom prst="rect">
              <a:avLst/>
            </a:prstGeom>
          </p:spPr>
        </p:pic>
        <p:pic>
          <p:nvPicPr>
            <p:cNvPr id="20" name="Picture 19" descr="head-vinkje.png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5624" y="2195199"/>
              <a:ext cx="71189" cy="76723"/>
            </a:xfrm>
            <a:prstGeom prst="rect">
              <a:avLst/>
            </a:prstGeom>
          </p:spPr>
        </p:pic>
        <p:pic>
          <p:nvPicPr>
            <p:cNvPr id="22" name="Picture 21" descr="Facebook_like_duimpje.png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7358" y="2114809"/>
              <a:ext cx="222038" cy="180000"/>
            </a:xfrm>
            <a:prstGeom prst="rect">
              <a:avLst/>
            </a:prstGeom>
          </p:spPr>
        </p:pic>
        <p:pic>
          <p:nvPicPr>
            <p:cNvPr id="23" name="Picture 22" descr="head-vinkje.png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6069" y="2195198"/>
              <a:ext cx="71189" cy="7672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461" y="2084159"/>
            <a:ext cx="241300" cy="24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84013" y="953823"/>
            <a:ext cx="10800000" cy="403200"/>
          </a:xfrm>
          <a:prstGeom prst="rect">
            <a:avLst/>
          </a:prstGeom>
          <a:solidFill>
            <a:srgbClr val="FF9833"/>
          </a:solidFill>
          <a:ln w="127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Data enrichment (e.g.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transaction history, solvability ratio)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13" y="1389340"/>
            <a:ext cx="12180887" cy="0"/>
          </a:xfrm>
          <a:prstGeom prst="line">
            <a:avLst/>
          </a:prstGeom>
          <a:noFill/>
          <a:ln w="12700" cap="flat" cmpd="sng" algn="ctr">
            <a:solidFill>
              <a:srgbClr val="91919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 rot="16200000">
            <a:off x="-947872" y="3986711"/>
            <a:ext cx="275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919191"/>
                </a:solidFill>
                <a:latin typeface="Calibri" charset="0"/>
                <a:ea typeface="Calibri" charset="0"/>
                <a:cs typeface="Calibri" charset="0"/>
              </a:rPr>
              <a:t>Part of Standardisation process</a:t>
            </a:r>
            <a:endParaRPr lang="en-GB" sz="1400" i="1" dirty="0">
              <a:solidFill>
                <a:srgbClr val="91919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6" name="Picture 15" descr="rejected 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789" y="2162410"/>
            <a:ext cx="258365" cy="258365"/>
          </a:xfrm>
          <a:prstGeom prst="rect">
            <a:avLst/>
          </a:prstGeom>
        </p:spPr>
      </p:pic>
      <p:pic>
        <p:nvPicPr>
          <p:cNvPr id="17" name="Picture 16" descr="SEPA IC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00" y="2187507"/>
            <a:ext cx="449357" cy="1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Introduction 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505463" y="2295048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05463" y="289237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Demonstration of the 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oncept</a:t>
            </a:r>
            <a:endParaRPr lang="en-GB" kern="0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22573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Pentagon 7"/>
          <p:cNvSpPr/>
          <p:nvPr/>
        </p:nvSpPr>
        <p:spPr bwMode="gray">
          <a:xfrm>
            <a:off x="546596" y="278686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3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2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7"/>
          <p:cNvGrpSpPr/>
          <p:nvPr/>
        </p:nvGrpSpPr>
        <p:grpSpPr bwMode="gray">
          <a:xfrm>
            <a:off x="1194618" y="2791136"/>
            <a:ext cx="10073149" cy="1102437"/>
            <a:chOff x="403048" y="3710940"/>
            <a:chExt cx="3794764" cy="853440"/>
          </a:xfrm>
        </p:grpSpPr>
        <p:sp>
          <p:nvSpPr>
            <p:cNvPr id="6" name="Rounded Rectangular Callout 58"/>
            <p:cNvSpPr/>
            <p:nvPr/>
          </p:nvSpPr>
          <p:spPr bwMode="gray">
            <a:xfrm>
              <a:off x="403048" y="3825240"/>
              <a:ext cx="702382" cy="739140"/>
            </a:xfrm>
            <a:prstGeom prst="wedgeRoundRectCallout">
              <a:avLst>
                <a:gd name="adj1" fmla="val -14324"/>
                <a:gd name="adj2" fmla="val 69717"/>
                <a:gd name="adj3" fmla="val 16667"/>
              </a:avLst>
            </a:prstGeom>
            <a:solidFill>
              <a:srgbClr val="FF98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7" name="Rounded Rectangular Callout 59"/>
            <p:cNvSpPr/>
            <p:nvPr/>
          </p:nvSpPr>
          <p:spPr bwMode="gray">
            <a:xfrm>
              <a:off x="987598" y="3710940"/>
              <a:ext cx="1176482" cy="739140"/>
            </a:xfrm>
            <a:prstGeom prst="wedgeRoundRectCallout">
              <a:avLst>
                <a:gd name="adj1" fmla="val -34937"/>
                <a:gd name="adj2" fmla="val 85181"/>
                <a:gd name="adj3" fmla="val 16667"/>
              </a:avLst>
            </a:prstGeom>
            <a:solidFill>
              <a:srgbClr val="0087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8" name="Rounded Rectangular Callout 60"/>
            <p:cNvSpPr/>
            <p:nvPr/>
          </p:nvSpPr>
          <p:spPr bwMode="gray">
            <a:xfrm>
              <a:off x="1739106" y="3825240"/>
              <a:ext cx="849948" cy="739140"/>
            </a:xfrm>
            <a:prstGeom prst="wedgeRoundRectCallout">
              <a:avLst>
                <a:gd name="adj1" fmla="val -33151"/>
                <a:gd name="adj2" fmla="val 72810"/>
                <a:gd name="adj3" fmla="val 16667"/>
              </a:avLst>
            </a:prstGeom>
            <a:solidFill>
              <a:srgbClr val="91D14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9" name="Rounded Rectangular Callout 61"/>
            <p:cNvSpPr/>
            <p:nvPr/>
          </p:nvSpPr>
          <p:spPr bwMode="gray">
            <a:xfrm>
              <a:off x="2498075" y="3710940"/>
              <a:ext cx="1176482" cy="739140"/>
            </a:xfrm>
            <a:prstGeom prst="wedgeRoundRectCallout">
              <a:avLst>
                <a:gd name="adj1" fmla="val -9677"/>
                <a:gd name="adj2" fmla="val 85181"/>
                <a:gd name="adj3" fmla="val 16667"/>
              </a:avLst>
            </a:prstGeom>
            <a:solidFill>
              <a:srgbClr val="91919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0" name="Rounded Rectangular Callout 62"/>
            <p:cNvSpPr/>
            <p:nvPr/>
          </p:nvSpPr>
          <p:spPr bwMode="gray">
            <a:xfrm>
              <a:off x="3347864" y="3794760"/>
              <a:ext cx="849948" cy="739140"/>
            </a:xfrm>
            <a:prstGeom prst="wedgeRoundRectCallout">
              <a:avLst>
                <a:gd name="adj1" fmla="val -12531"/>
                <a:gd name="adj2" fmla="val 68686"/>
                <a:gd name="adj3" fmla="val 16667"/>
              </a:avLst>
            </a:prstGeom>
            <a:solidFill>
              <a:srgbClr val="0087FF">
                <a:alpha val="74902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1" name="Rectangle 63"/>
            <p:cNvSpPr/>
            <p:nvPr/>
          </p:nvSpPr>
          <p:spPr bwMode="gray">
            <a:xfrm>
              <a:off x="1505209" y="4014659"/>
              <a:ext cx="1612249" cy="238262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Introductions and expectations</a:t>
              </a:r>
              <a:endParaRPr lang="en-US" sz="2000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3" name="Picture 12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5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505463" y="2295048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05463" y="289237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Demonstration of the concept</a:t>
            </a:r>
            <a:endParaRPr lang="en-GB" kern="0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22573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087FF"/>
          </a:solidFill>
          <a:ln w="9525">
            <a:solidFill>
              <a:srgbClr val="00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Pentagon 7"/>
          <p:cNvSpPr/>
          <p:nvPr/>
        </p:nvSpPr>
        <p:spPr bwMode="gray">
          <a:xfrm>
            <a:off x="546596" y="278686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3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history: iterative approach turned out to be essential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59" y="1167036"/>
            <a:ext cx="1001558" cy="1001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696" y="2712220"/>
            <a:ext cx="2807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Concept of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standardising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invoice statuses across existing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invoice solutions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crystalising</a:t>
            </a: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386317" y="2695676"/>
            <a:ext cx="3075139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87FF"/>
                </a:solidFill>
                <a:latin typeface="Calibri"/>
                <a:cs typeface="Calibri"/>
              </a:rPr>
              <a:t>Research</a:t>
            </a:r>
            <a:r>
              <a:rPr lang="en-US" sz="1200" dirty="0" smtClean="0">
                <a:solidFill>
                  <a:srgbClr val="0087FF"/>
                </a:solidFill>
                <a:latin typeface="Calibri"/>
                <a:cs typeface="Calibri"/>
              </a:rPr>
              <a:t>: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does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standardization of invoice status info and its exchange improve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financeability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of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receivables? 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Concept model used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Status Based Receivables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Finance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Key outcomes: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Benefits are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recognised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Buyers invoice approval is key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Buyers risk assessment could be enriched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Governance for trust is needed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Invoice status flows evolves from ‘self-declared’ to ‘guaranteed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</a:p>
          <a:p>
            <a:pPr>
              <a:buClr>
                <a:srgbClr val="0087FF"/>
              </a:buClr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rgbClr val="0087FF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Recommendation</a:t>
            </a: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Scope the minimum viable product and create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European coalition of the willing for standardizing invoice status exchange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0" y="3896719"/>
            <a:ext cx="1773777" cy="1471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25026" y="2695676"/>
            <a:ext cx="3265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87FF"/>
                </a:solidFill>
                <a:latin typeface="Calibri"/>
                <a:cs typeface="Calibri"/>
              </a:rPr>
              <a:t>“Demo” (proof) of </a:t>
            </a:r>
            <a:r>
              <a:rPr lang="en-US" sz="1200" b="1" dirty="0">
                <a:solidFill>
                  <a:srgbClr val="0087FF"/>
                </a:solidFill>
                <a:latin typeface="Calibri"/>
                <a:cs typeface="Calibri"/>
              </a:rPr>
              <a:t>c</a:t>
            </a:r>
            <a:r>
              <a:rPr lang="en-US" sz="1200" b="1" dirty="0" smtClean="0">
                <a:solidFill>
                  <a:srgbClr val="0087FF"/>
                </a:solidFill>
                <a:latin typeface="Calibri"/>
                <a:cs typeface="Calibri"/>
              </a:rPr>
              <a:t>oncept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lang="en-US" sz="1200" b="1" dirty="0" smtClean="0">
                <a:solidFill>
                  <a:srgbClr val="0087FF"/>
                </a:solidFill>
                <a:latin typeface="Calibri"/>
                <a:cs typeface="Calibri"/>
              </a:rPr>
              <a:t>Coalition creation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Key outcomes: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European coalition not feasible yet, different levels of engagement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Start open and small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Successful Proof of Concept NL</a:t>
            </a:r>
          </a:p>
          <a:p>
            <a:pPr>
              <a:buClr>
                <a:srgbClr val="0087FF"/>
              </a:buClr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rgbClr val="0087FF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Recommendation</a:t>
            </a: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Create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PoC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in other communities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Extend NL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PoC</a:t>
            </a: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Build scope based on experiences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/>
          </a:p>
        </p:txBody>
      </p:sp>
      <p:sp>
        <p:nvSpPr>
          <p:cNvPr id="12" name="Striped Right Arrow 11"/>
          <p:cNvSpPr/>
          <p:nvPr/>
        </p:nvSpPr>
        <p:spPr bwMode="auto">
          <a:xfrm>
            <a:off x="347667" y="2109531"/>
            <a:ext cx="10879136" cy="677334"/>
          </a:xfrm>
          <a:prstGeom prst="stripedRightArrow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7113" y="2259435"/>
            <a:ext cx="312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ITERATION #1: 2015 OCT-JAN</a:t>
            </a:r>
            <a:endParaRPr lang="en-GB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1395" y="2264985"/>
            <a:ext cx="338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ITERATION #0: 2014 SEP-DEC</a:t>
            </a:r>
            <a:endParaRPr lang="en-GB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Lightning Bolt 15"/>
          <p:cNvSpPr/>
          <p:nvPr/>
        </p:nvSpPr>
        <p:spPr bwMode="auto">
          <a:xfrm>
            <a:off x="1675117" y="1794504"/>
            <a:ext cx="711200" cy="949125"/>
          </a:xfrm>
          <a:prstGeom prst="lightningBol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ightning Bolt 16"/>
          <p:cNvSpPr/>
          <p:nvPr/>
        </p:nvSpPr>
        <p:spPr bwMode="auto">
          <a:xfrm>
            <a:off x="6013826" y="1794504"/>
            <a:ext cx="711200" cy="949125"/>
          </a:xfrm>
          <a:prstGeom prst="lightningBol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research 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258048"/>
            <a:ext cx="906946" cy="813383"/>
          </a:xfrm>
          <a:prstGeom prst="rect">
            <a:avLst/>
          </a:prstGeom>
        </p:spPr>
      </p:pic>
      <p:pic>
        <p:nvPicPr>
          <p:cNvPr id="8" name="Picture 7" descr="proof of conce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1258048"/>
            <a:ext cx="1041400" cy="775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1605" y="2246448"/>
            <a:ext cx="24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2012-2013</a:t>
            </a:r>
            <a:endParaRPr lang="en-GB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" name="Picture 18" descr="logo-connek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48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hevron 156"/>
          <p:cNvSpPr/>
          <p:nvPr/>
        </p:nvSpPr>
        <p:spPr bwMode="auto">
          <a:xfrm>
            <a:off x="6819600" y="3156874"/>
            <a:ext cx="3640666" cy="1731412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Picture 1" descr="flag suis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5" y="4248152"/>
            <a:ext cx="342560" cy="197508"/>
          </a:xfrm>
          <a:prstGeom prst="rect">
            <a:avLst/>
          </a:prstGeom>
        </p:spPr>
      </p:pic>
      <p:sp>
        <p:nvSpPr>
          <p:cNvPr id="48" name="Chevron 47"/>
          <p:cNvSpPr/>
          <p:nvPr/>
        </p:nvSpPr>
        <p:spPr bwMode="auto">
          <a:xfrm>
            <a:off x="694670" y="3146375"/>
            <a:ext cx="6586663" cy="1731412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4843" y="5765925"/>
            <a:ext cx="12997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Nov 2015</a:t>
            </a:r>
            <a:endParaRPr lang="nl-NL" sz="12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2243" y="5765925"/>
            <a:ext cx="7745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Dec 2015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7104" y="5765925"/>
            <a:ext cx="7409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Jan 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57357" y="5765925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Onwards</a:t>
            </a:r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&gt;&gt;</a:t>
            </a:r>
          </a:p>
        </p:txBody>
      </p:sp>
      <p:sp>
        <p:nvSpPr>
          <p:cNvPr id="33" name="Chevron 32"/>
          <p:cNvSpPr/>
          <p:nvPr/>
        </p:nvSpPr>
        <p:spPr bwMode="auto">
          <a:xfrm>
            <a:off x="694670" y="1286640"/>
            <a:ext cx="6586663" cy="1731412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Chevron 31"/>
          <p:cNvSpPr/>
          <p:nvPr/>
        </p:nvSpPr>
        <p:spPr bwMode="auto">
          <a:xfrm>
            <a:off x="877173" y="5003293"/>
            <a:ext cx="10670209" cy="72390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48162" y="5017971"/>
            <a:ext cx="94906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3: </a:t>
            </a:r>
            <a:b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Project-</a:t>
            </a: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mgmt</a:t>
            </a:r>
            <a:endParaRPr lang="nl-NL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720725"/>
          </a:xfrm>
        </p:spPr>
        <p:txBody>
          <a:bodyPr/>
          <a:lstStyle/>
          <a:p>
            <a:r>
              <a:rPr lang="en-US" noProof="0" dirty="0" smtClean="0"/>
              <a:t>Project overview </a:t>
            </a:r>
            <a:endParaRPr lang="en-US" noProof="0" dirty="0"/>
          </a:p>
        </p:txBody>
      </p:sp>
      <p:sp>
        <p:nvSpPr>
          <p:cNvPr id="50" name="Diamond 49"/>
          <p:cNvSpPr/>
          <p:nvPr/>
        </p:nvSpPr>
        <p:spPr bwMode="auto">
          <a:xfrm>
            <a:off x="6675627" y="52604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2867728" y="1181486"/>
            <a:ext cx="28480" cy="486371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5005929" y="1191646"/>
            <a:ext cx="28420" cy="485355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Pentagon 100"/>
          <p:cNvSpPr/>
          <p:nvPr/>
        </p:nvSpPr>
        <p:spPr bwMode="auto">
          <a:xfrm>
            <a:off x="1371600" y="5210610"/>
            <a:ext cx="530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460433" y="5197883"/>
            <a:ext cx="25955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Meetings &amp;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regular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touch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points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383939" y="3752225"/>
            <a:ext cx="17260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2:</a:t>
            </a:r>
            <a:b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Proof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of Concept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383938" y="1904998"/>
            <a:ext cx="17260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1: </a:t>
            </a:r>
            <a:endParaRPr lang="nl-NL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Standardisation</a:t>
            </a:r>
            <a:endParaRPr lang="nl-NL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6" name="Chevron 155"/>
          <p:cNvSpPr/>
          <p:nvPr/>
        </p:nvSpPr>
        <p:spPr bwMode="auto">
          <a:xfrm>
            <a:off x="6570134" y="1291358"/>
            <a:ext cx="3640666" cy="1731412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8" name="Chevron 157"/>
          <p:cNvSpPr/>
          <p:nvPr/>
        </p:nvSpPr>
        <p:spPr bwMode="auto">
          <a:xfrm>
            <a:off x="9548839" y="1281308"/>
            <a:ext cx="2270475" cy="1731412"/>
          </a:xfrm>
          <a:prstGeom prst="chevron">
            <a:avLst/>
          </a:prstGeom>
          <a:gradFill flip="none" rotWithShape="1">
            <a:gsLst>
              <a:gs pos="0">
                <a:srgbClr val="D9D9D9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9" name="Chevron 158"/>
          <p:cNvSpPr/>
          <p:nvPr/>
        </p:nvSpPr>
        <p:spPr bwMode="auto">
          <a:xfrm>
            <a:off x="9548839" y="3161592"/>
            <a:ext cx="2270475" cy="1731412"/>
          </a:xfrm>
          <a:prstGeom prst="chevron">
            <a:avLst/>
          </a:prstGeom>
          <a:gradFill flip="none" rotWithShape="1">
            <a:gsLst>
              <a:gs pos="0">
                <a:srgbClr val="D9D9D9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07559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Iteration #1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124165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Iteration #2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560821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Further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iterations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&gt;&gt;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9565859" y="782717"/>
            <a:ext cx="22360" cy="526248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091894" y="900862"/>
            <a:ext cx="30341" cy="508016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6947363" y="795418"/>
            <a:ext cx="15183" cy="526248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00650" y="5765925"/>
            <a:ext cx="16081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Mar – Apr – May 2016</a:t>
            </a:r>
          </a:p>
        </p:txBody>
      </p:sp>
      <p:sp>
        <p:nvSpPr>
          <p:cNvPr id="45" name="Diamond 44"/>
          <p:cNvSpPr/>
          <p:nvPr/>
        </p:nvSpPr>
        <p:spPr bwMode="auto">
          <a:xfrm>
            <a:off x="9232560" y="52477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Pentagon 52"/>
          <p:cNvSpPr/>
          <p:nvPr/>
        </p:nvSpPr>
        <p:spPr bwMode="auto">
          <a:xfrm>
            <a:off x="7097096" y="5197910"/>
            <a:ext cx="2148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Diamond 59"/>
          <p:cNvSpPr/>
          <p:nvPr/>
        </p:nvSpPr>
        <p:spPr bwMode="auto">
          <a:xfrm>
            <a:off x="1485460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1538011" y="1452838"/>
            <a:ext cx="1382888" cy="458673"/>
          </a:xfrm>
          <a:prstGeom prst="wedgeRoundRectCallout">
            <a:avLst>
              <a:gd name="adj1" fmla="val -42003"/>
              <a:gd name="adj2" fmla="val 80511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17 Nov</a:t>
            </a:r>
          </a:p>
        </p:txBody>
      </p:sp>
      <p:sp>
        <p:nvSpPr>
          <p:cNvPr id="62" name="Diamond 61"/>
          <p:cNvSpPr/>
          <p:nvPr/>
        </p:nvSpPr>
        <p:spPr bwMode="auto">
          <a:xfrm>
            <a:off x="3161860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Rounded Rectangular Callout 62"/>
          <p:cNvSpPr/>
          <p:nvPr/>
        </p:nvSpPr>
        <p:spPr bwMode="auto">
          <a:xfrm>
            <a:off x="3214411" y="1452838"/>
            <a:ext cx="1382888" cy="458673"/>
          </a:xfrm>
          <a:prstGeom prst="wedgeRoundRectCallout">
            <a:avLst>
              <a:gd name="adj1" fmla="val -42003"/>
              <a:gd name="adj2" fmla="val 80511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Webinar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10 Dec</a:t>
            </a:r>
          </a:p>
        </p:txBody>
      </p:sp>
      <p:sp>
        <p:nvSpPr>
          <p:cNvPr id="64" name="Diamond 63"/>
          <p:cNvSpPr/>
          <p:nvPr/>
        </p:nvSpPr>
        <p:spPr bwMode="auto">
          <a:xfrm>
            <a:off x="6523227" y="37999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Rounded Rectangular Callout 64"/>
          <p:cNvSpPr/>
          <p:nvPr/>
        </p:nvSpPr>
        <p:spPr bwMode="auto">
          <a:xfrm>
            <a:off x="5034350" y="3091138"/>
            <a:ext cx="1264850" cy="458673"/>
          </a:xfrm>
          <a:prstGeom prst="wedgeRoundRectCallout">
            <a:avLst>
              <a:gd name="adj1" fmla="val 77523"/>
              <a:gd name="adj2" fmla="val 10657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report</a:t>
            </a:r>
          </a:p>
        </p:txBody>
      </p:sp>
      <p:sp>
        <p:nvSpPr>
          <p:cNvPr id="66" name="Diamond 65"/>
          <p:cNvSpPr/>
          <p:nvPr/>
        </p:nvSpPr>
        <p:spPr bwMode="auto">
          <a:xfrm>
            <a:off x="6523227" y="4041295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" name="Rounded Rectangular Callout 67"/>
          <p:cNvSpPr/>
          <p:nvPr/>
        </p:nvSpPr>
        <p:spPr bwMode="auto">
          <a:xfrm>
            <a:off x="3604110" y="3840438"/>
            <a:ext cx="993290" cy="579163"/>
          </a:xfrm>
          <a:prstGeom prst="wedgeRoundRectCallout">
            <a:avLst>
              <a:gd name="adj1" fmla="val 38112"/>
              <a:gd name="adj2" fmla="val 76182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Working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platform</a:t>
            </a:r>
          </a:p>
        </p:txBody>
      </p:sp>
      <p:sp>
        <p:nvSpPr>
          <p:cNvPr id="72" name="Pentagon 71"/>
          <p:cNvSpPr/>
          <p:nvPr/>
        </p:nvSpPr>
        <p:spPr bwMode="auto">
          <a:xfrm>
            <a:off x="1136563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20686" y="4538798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NL Sprint 1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5" name="Pentagon 84"/>
          <p:cNvSpPr/>
          <p:nvPr/>
        </p:nvSpPr>
        <p:spPr bwMode="auto">
          <a:xfrm>
            <a:off x="2816349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00471" y="4538798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200" b="1" dirty="0">
                <a:solidFill>
                  <a:schemeClr val="bg1"/>
                </a:solidFill>
                <a:latin typeface="Calibri" pitchFamily="34" charset="0"/>
              </a:rPr>
              <a:t>NL 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Sprint 2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9" name="Pentagon 88"/>
          <p:cNvSpPr/>
          <p:nvPr/>
        </p:nvSpPr>
        <p:spPr bwMode="auto">
          <a:xfrm>
            <a:off x="4496136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680258" y="4536213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200" b="1" dirty="0">
                <a:solidFill>
                  <a:schemeClr val="bg1"/>
                </a:solidFill>
                <a:latin typeface="Calibri" pitchFamily="34" charset="0"/>
              </a:rPr>
              <a:t>NL 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Sprint 3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0" name="Rounded Rectangular Callout 69"/>
          <p:cNvSpPr/>
          <p:nvPr/>
        </p:nvSpPr>
        <p:spPr bwMode="auto">
          <a:xfrm>
            <a:off x="5034349" y="3649938"/>
            <a:ext cx="1264851" cy="448353"/>
          </a:xfrm>
          <a:prstGeom prst="wedgeRoundRectCallout">
            <a:avLst>
              <a:gd name="adj1" fmla="val 68251"/>
              <a:gd name="adj2" fmla="val 5661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presentation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" name="Diamond 91"/>
          <p:cNvSpPr/>
          <p:nvPr/>
        </p:nvSpPr>
        <p:spPr bwMode="auto">
          <a:xfrm>
            <a:off x="6495627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" name="Diamond 93"/>
          <p:cNvSpPr/>
          <p:nvPr/>
        </p:nvSpPr>
        <p:spPr bwMode="auto">
          <a:xfrm>
            <a:off x="9232560" y="3672995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5" name="Diamond 94"/>
          <p:cNvSpPr/>
          <p:nvPr/>
        </p:nvSpPr>
        <p:spPr bwMode="auto">
          <a:xfrm>
            <a:off x="9232560" y="39142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10006407" y="2966678"/>
            <a:ext cx="1238453" cy="458673"/>
          </a:xfrm>
          <a:prstGeom prst="wedgeRoundRectCallout">
            <a:avLst>
              <a:gd name="adj1" fmla="val -91409"/>
              <a:gd name="adj2" fmla="val 111820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reports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" name="Rounded Rectangular Callout 96"/>
          <p:cNvSpPr/>
          <p:nvPr/>
        </p:nvSpPr>
        <p:spPr bwMode="auto">
          <a:xfrm>
            <a:off x="10033879" y="3484917"/>
            <a:ext cx="1210981" cy="392809"/>
          </a:xfrm>
          <a:prstGeom prst="wedgeRoundRectCallout">
            <a:avLst>
              <a:gd name="adj1" fmla="val -89010"/>
              <a:gd name="adj2" fmla="val 69820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>
                <a:solidFill>
                  <a:srgbClr val="000000"/>
                </a:solidFill>
                <a:latin typeface="Calibri" pitchFamily="34" charset="0"/>
              </a:rPr>
              <a:t>Working</a:t>
            </a:r>
            <a:r>
              <a:rPr lang="nl-NL" sz="1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PoCs</a:t>
            </a:r>
            <a:endParaRPr lang="nl-NL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3" name="Pentagon 112"/>
          <p:cNvSpPr/>
          <p:nvPr/>
        </p:nvSpPr>
        <p:spPr bwMode="auto">
          <a:xfrm>
            <a:off x="10050269" y="4557830"/>
            <a:ext cx="746424" cy="30119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31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" name="Pentagon 115"/>
          <p:cNvSpPr/>
          <p:nvPr/>
        </p:nvSpPr>
        <p:spPr bwMode="auto">
          <a:xfrm>
            <a:off x="9796269" y="5205530"/>
            <a:ext cx="995908" cy="30119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31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" name="Diamond 97"/>
          <p:cNvSpPr/>
          <p:nvPr/>
        </p:nvSpPr>
        <p:spPr bwMode="auto">
          <a:xfrm>
            <a:off x="9232560" y="414543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" name="Rounded Rectangular Callout 98"/>
          <p:cNvSpPr/>
          <p:nvPr/>
        </p:nvSpPr>
        <p:spPr bwMode="auto">
          <a:xfrm>
            <a:off x="10029989" y="4004268"/>
            <a:ext cx="1214871" cy="345899"/>
          </a:xfrm>
          <a:prstGeom prst="wedgeRoundRectCallout">
            <a:avLst>
              <a:gd name="adj1" fmla="val -90835"/>
              <a:gd name="adj2" fmla="val 11393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presentations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0" name="Pentagon 129"/>
          <p:cNvSpPr/>
          <p:nvPr/>
        </p:nvSpPr>
        <p:spPr bwMode="auto">
          <a:xfrm>
            <a:off x="7597423" y="3261160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765997" y="3242507"/>
            <a:ext cx="10054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A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" name="Diamond 132"/>
          <p:cNvSpPr/>
          <p:nvPr/>
        </p:nvSpPr>
        <p:spPr bwMode="auto">
          <a:xfrm>
            <a:off x="7928694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4" name="Rounded Rectangular Callout 133"/>
          <p:cNvSpPr/>
          <p:nvPr/>
        </p:nvSpPr>
        <p:spPr bwMode="auto">
          <a:xfrm>
            <a:off x="7653867" y="1452838"/>
            <a:ext cx="1710267" cy="458673"/>
          </a:xfrm>
          <a:prstGeom prst="wedgeRoundRectCallout">
            <a:avLst>
              <a:gd name="adj1" fmla="val -23191"/>
              <a:gd name="adj2" fmla="val 805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Harmonization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9" name="Diamond 138"/>
          <p:cNvSpPr/>
          <p:nvPr/>
        </p:nvSpPr>
        <p:spPr bwMode="auto">
          <a:xfrm>
            <a:off x="2620094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0" name="Rounded Rectangular Callout 139"/>
          <p:cNvSpPr/>
          <p:nvPr/>
        </p:nvSpPr>
        <p:spPr bwMode="auto">
          <a:xfrm>
            <a:off x="2007559" y="3840438"/>
            <a:ext cx="1387574" cy="458673"/>
          </a:xfrm>
          <a:prstGeom prst="wedgeRoundRectCallout">
            <a:avLst>
              <a:gd name="adj1" fmla="val 11413"/>
              <a:gd name="adj2" fmla="val 110968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Specification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&amp; design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" name="Diamond 140"/>
          <p:cNvSpPr/>
          <p:nvPr/>
        </p:nvSpPr>
        <p:spPr bwMode="auto">
          <a:xfrm>
            <a:off x="4321894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" name="Diamond 68"/>
          <p:cNvSpPr/>
          <p:nvPr/>
        </p:nvSpPr>
        <p:spPr bwMode="auto">
          <a:xfrm>
            <a:off x="6091427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" name="Rounded Rectangular Callout 142"/>
          <p:cNvSpPr/>
          <p:nvPr/>
        </p:nvSpPr>
        <p:spPr bwMode="auto">
          <a:xfrm>
            <a:off x="5034349" y="4171949"/>
            <a:ext cx="1264851" cy="348599"/>
          </a:xfrm>
          <a:prstGeom prst="wedgeRoundRectCallout">
            <a:avLst>
              <a:gd name="adj1" fmla="val 43561"/>
              <a:gd name="adj2" fmla="val 94655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live</a:t>
            </a:r>
          </a:p>
        </p:txBody>
      </p:sp>
      <p:sp>
        <p:nvSpPr>
          <p:cNvPr id="144" name="Rounded Rectangular Callout 143"/>
          <p:cNvSpPr/>
          <p:nvPr/>
        </p:nvSpPr>
        <p:spPr bwMode="auto">
          <a:xfrm>
            <a:off x="9516533" y="4891998"/>
            <a:ext cx="1204272" cy="458673"/>
          </a:xfrm>
          <a:prstGeom prst="wedgeRoundRectCallout">
            <a:avLst>
              <a:gd name="adj1" fmla="val -61406"/>
              <a:gd name="adj2" fmla="val 439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Iteration review</a:t>
            </a:r>
          </a:p>
        </p:txBody>
      </p:sp>
      <p:pic>
        <p:nvPicPr>
          <p:cNvPr id="145" name="Picture 16" descr="http://static.freepik.com/vrije-photo/groen-vinkje-en-de-rode-min_17-51807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277" y="5015153"/>
            <a:ext cx="464504" cy="3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Pentagon 146"/>
          <p:cNvSpPr/>
          <p:nvPr/>
        </p:nvSpPr>
        <p:spPr bwMode="auto">
          <a:xfrm>
            <a:off x="7563556" y="4162860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738543" y="4144207"/>
            <a:ext cx="9925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C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6969760" y="4891998"/>
            <a:ext cx="1204272" cy="458673"/>
          </a:xfrm>
          <a:prstGeom prst="wedgeRoundRectCallout">
            <a:avLst>
              <a:gd name="adj1" fmla="val -61406"/>
              <a:gd name="adj2" fmla="val 439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Iteration review</a:t>
            </a:r>
          </a:p>
        </p:txBody>
      </p:sp>
      <p:pic>
        <p:nvPicPr>
          <p:cNvPr id="119" name="Picture 16" descr="http://static.freepik.com/vrije-photo/groen-vinkje-en-de-rode-min_17-51807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04" y="5004993"/>
            <a:ext cx="464504" cy="3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Diamond 79"/>
          <p:cNvSpPr/>
          <p:nvPr/>
        </p:nvSpPr>
        <p:spPr bwMode="auto">
          <a:xfrm>
            <a:off x="6495627" y="3429078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>
            <a:stCxn id="92" idx="2"/>
            <a:endCxn id="80" idx="0"/>
          </p:cNvCxnSpPr>
          <p:nvPr/>
        </p:nvCxnSpPr>
        <p:spPr bwMode="auto">
          <a:xfrm>
            <a:off x="6643814" y="2254713"/>
            <a:ext cx="0" cy="1174365"/>
          </a:xfrm>
          <a:prstGeom prst="line">
            <a:avLst/>
          </a:prstGeom>
          <a:noFill/>
          <a:ln w="381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Rounded Rectangular Callout 87"/>
          <p:cNvSpPr/>
          <p:nvPr/>
        </p:nvSpPr>
        <p:spPr bwMode="auto">
          <a:xfrm>
            <a:off x="10050269" y="2049982"/>
            <a:ext cx="1194591" cy="458673"/>
          </a:xfrm>
          <a:prstGeom prst="wedgeRoundRectCallout">
            <a:avLst>
              <a:gd name="adj1" fmla="val -105680"/>
              <a:gd name="adj2" fmla="val -41225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Project plan</a:t>
            </a:r>
          </a:p>
        </p:txBody>
      </p:sp>
      <p:sp>
        <p:nvSpPr>
          <p:cNvPr id="90" name="Diamond 89"/>
          <p:cNvSpPr/>
          <p:nvPr/>
        </p:nvSpPr>
        <p:spPr bwMode="auto">
          <a:xfrm>
            <a:off x="9244284" y="2043590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" name="Diamond 99"/>
          <p:cNvSpPr/>
          <p:nvPr/>
        </p:nvSpPr>
        <p:spPr bwMode="auto">
          <a:xfrm>
            <a:off x="9244284" y="342268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2" name="Straight Connector 101"/>
          <p:cNvCxnSpPr>
            <a:stCxn id="90" idx="2"/>
            <a:endCxn id="100" idx="0"/>
          </p:cNvCxnSpPr>
          <p:nvPr/>
        </p:nvCxnSpPr>
        <p:spPr bwMode="auto">
          <a:xfrm>
            <a:off x="9392471" y="2248321"/>
            <a:ext cx="0" cy="1174365"/>
          </a:xfrm>
          <a:prstGeom prst="line">
            <a:avLst/>
          </a:prstGeom>
          <a:noFill/>
          <a:ln w="381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Diamond 103"/>
          <p:cNvSpPr/>
          <p:nvPr/>
        </p:nvSpPr>
        <p:spPr bwMode="auto">
          <a:xfrm>
            <a:off x="7522302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6" name="Rounded Rectangular Callout 105"/>
          <p:cNvSpPr/>
          <p:nvPr/>
        </p:nvSpPr>
        <p:spPr bwMode="auto">
          <a:xfrm>
            <a:off x="7653867" y="1452838"/>
            <a:ext cx="1710267" cy="458673"/>
          </a:xfrm>
          <a:prstGeom prst="wedgeRoundRectCallout">
            <a:avLst>
              <a:gd name="adj1" fmla="val -23191"/>
              <a:gd name="adj2" fmla="val 805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Harmonization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597426" y="3633689"/>
            <a:ext cx="1498600" cy="379462"/>
            <a:chOff x="2891853" y="1661102"/>
            <a:chExt cx="2780408" cy="755933"/>
          </a:xfr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</p:grpSpPr>
        <p:sp>
          <p:nvSpPr>
            <p:cNvPr id="110" name="Pentagon 109"/>
            <p:cNvSpPr/>
            <p:nvPr/>
          </p:nvSpPr>
          <p:spPr bwMode="auto">
            <a:xfrm>
              <a:off x="2891853" y="1661102"/>
              <a:ext cx="2780408" cy="60000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005988" y="1803907"/>
              <a:ext cx="342618" cy="61312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nl-NL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770703" y="3615036"/>
            <a:ext cx="9959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B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7647471" y="2378277"/>
            <a:ext cx="1498600" cy="379462"/>
            <a:chOff x="2891853" y="1661102"/>
            <a:chExt cx="2780408" cy="755933"/>
          </a:xfr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</p:grpSpPr>
        <p:sp>
          <p:nvSpPr>
            <p:cNvPr id="117" name="Pentagon 116"/>
            <p:cNvSpPr/>
            <p:nvPr/>
          </p:nvSpPr>
          <p:spPr bwMode="auto">
            <a:xfrm>
              <a:off x="2891853" y="1661102"/>
              <a:ext cx="2780408" cy="60000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005988" y="1803907"/>
              <a:ext cx="342618" cy="61312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nl-NL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23" name="Up-Down Arrow 122"/>
          <p:cNvSpPr/>
          <p:nvPr/>
        </p:nvSpPr>
        <p:spPr bwMode="auto">
          <a:xfrm>
            <a:off x="8180829" y="2768247"/>
            <a:ext cx="237067" cy="488945"/>
          </a:xfrm>
          <a:prstGeom prst="up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8285203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9012575" y="203305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" name="Pentagon 125"/>
          <p:cNvSpPr/>
          <p:nvPr/>
        </p:nvSpPr>
        <p:spPr bwMode="auto">
          <a:xfrm>
            <a:off x="7563556" y="4520548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674654" y="4534257"/>
            <a:ext cx="12747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Extend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NL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88238" y="2345434"/>
            <a:ext cx="146099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</a:rPr>
              <a:t>Harmonization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</a:rPr>
              <a:t>  of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</a:rPr>
              <a:t>specs</a:t>
            </a:r>
            <a:endParaRPr lang="nl-NL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850" y="2931131"/>
            <a:ext cx="1611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Knowledge sharing</a:t>
            </a: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854377" y="1020235"/>
            <a:ext cx="1" cy="4723891"/>
          </a:xfrm>
          <a:prstGeom prst="line">
            <a:avLst/>
          </a:prstGeom>
          <a:noFill/>
          <a:ln w="12700" cap="flat" cmpd="sng" algn="ctr">
            <a:solidFill>
              <a:srgbClr val="91D1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Diamond 104"/>
          <p:cNvSpPr/>
          <p:nvPr/>
        </p:nvSpPr>
        <p:spPr bwMode="auto">
          <a:xfrm>
            <a:off x="5706190" y="2032284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" name="Rounded Rectangular Callout 106"/>
          <p:cNvSpPr/>
          <p:nvPr/>
        </p:nvSpPr>
        <p:spPr bwMode="auto">
          <a:xfrm>
            <a:off x="4833367" y="1452574"/>
            <a:ext cx="1264850" cy="458674"/>
          </a:xfrm>
          <a:prstGeom prst="wedgeRoundRectCallout">
            <a:avLst>
              <a:gd name="adj1" fmla="val 25621"/>
              <a:gd name="adj2" fmla="val 102996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15 Jan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3332" y="901704"/>
            <a:ext cx="10668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oday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3" name="Rounded Rectangular Callout 92"/>
          <p:cNvSpPr/>
          <p:nvPr/>
        </p:nvSpPr>
        <p:spPr bwMode="auto">
          <a:xfrm>
            <a:off x="6432196" y="1281308"/>
            <a:ext cx="1264850" cy="458674"/>
          </a:xfrm>
          <a:prstGeom prst="wedgeRoundRectCallout">
            <a:avLst>
              <a:gd name="adj1" fmla="val -33285"/>
              <a:gd name="adj2" fmla="val 13991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Project plan</a:t>
            </a:r>
          </a:p>
        </p:txBody>
      </p:sp>
      <p:pic>
        <p:nvPicPr>
          <p:cNvPr id="120" name="Picture 119" descr="Flag ho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7" y="3844974"/>
            <a:ext cx="540217" cy="379590"/>
          </a:xfrm>
          <a:prstGeom prst="rect">
            <a:avLst/>
          </a:prstGeom>
        </p:spPr>
      </p:pic>
      <p:pic>
        <p:nvPicPr>
          <p:cNvPr id="131" name="Picture 130" descr="flag italy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5" y="3484917"/>
            <a:ext cx="344027" cy="204590"/>
          </a:xfrm>
          <a:prstGeom prst="rect">
            <a:avLst/>
          </a:prstGeom>
        </p:spPr>
      </p:pic>
      <p:pic>
        <p:nvPicPr>
          <p:cNvPr id="135" name="Picture 134" descr="flag U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81849" y="3746049"/>
            <a:ext cx="353528" cy="176764"/>
          </a:xfrm>
          <a:prstGeom prst="rect">
            <a:avLst/>
          </a:prstGeom>
        </p:spPr>
      </p:pic>
      <p:pic>
        <p:nvPicPr>
          <p:cNvPr id="136" name="Picture 135" descr="flag finlan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57" y="3987594"/>
            <a:ext cx="327095" cy="201289"/>
          </a:xfrm>
          <a:prstGeom prst="rect">
            <a:avLst/>
          </a:prstGeom>
        </p:spPr>
      </p:pic>
      <p:pic>
        <p:nvPicPr>
          <p:cNvPr id="137" name="Picture 136" descr="flag german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691" y="3244945"/>
            <a:ext cx="340611" cy="199617"/>
          </a:xfrm>
          <a:prstGeom prst="rect">
            <a:avLst/>
          </a:prstGeom>
        </p:spPr>
      </p:pic>
      <p:pic>
        <p:nvPicPr>
          <p:cNvPr id="138" name="Picture 137" descr="Flag ho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24" y="4539808"/>
            <a:ext cx="310421" cy="218122"/>
          </a:xfrm>
          <a:prstGeom prst="rect">
            <a:avLst/>
          </a:prstGeom>
        </p:spPr>
      </p:pic>
      <p:pic>
        <p:nvPicPr>
          <p:cNvPr id="121" name="Picture 120" descr="Flag EU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2" y="1995440"/>
            <a:ext cx="539482" cy="366927"/>
          </a:xfrm>
          <a:prstGeom prst="rect">
            <a:avLst/>
          </a:prstGeom>
        </p:spPr>
      </p:pic>
      <p:sp>
        <p:nvSpPr>
          <p:cNvPr id="142" name="Rectangle 141"/>
          <p:cNvSpPr/>
          <p:nvPr/>
        </p:nvSpPr>
        <p:spPr bwMode="auto">
          <a:xfrm>
            <a:off x="6947363" y="730610"/>
            <a:ext cx="4847314" cy="5508613"/>
          </a:xfrm>
          <a:prstGeom prst="rect">
            <a:avLst/>
          </a:prstGeom>
          <a:solidFill>
            <a:schemeClr val="tx1">
              <a:alpha val="8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9" name="Picture 108" descr="logo-connek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2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259" y="1392602"/>
            <a:ext cx="7830608" cy="46319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1800" y="332011"/>
            <a:ext cx="11286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 err="1" smtClean="0"/>
              <a:t>Connekt</a:t>
            </a:r>
            <a:r>
              <a:rPr lang="en-US" dirty="0" smtClean="0"/>
              <a:t> and Innopay agreed upon a three-phased approach to demonstrate the concept of invoice status exchange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 descr="Screen Shot 2016-01-28 at 17.59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91818"/>
            <a:ext cx="2872317" cy="37390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3304117" y="1392602"/>
            <a:ext cx="583143" cy="59921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304117" y="5730875"/>
            <a:ext cx="583142" cy="293705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844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ards">
  <a:themeElements>
    <a:clrScheme name="Custom 2">
      <a:dk1>
        <a:srgbClr val="FFFFFF"/>
      </a:dk1>
      <a:lt1>
        <a:srgbClr val="FFFFFF"/>
      </a:lt1>
      <a:dk2>
        <a:srgbClr val="919191"/>
      </a:dk2>
      <a:lt2>
        <a:srgbClr val="019EF8"/>
      </a:lt2>
      <a:accent1>
        <a:srgbClr val="FF9833"/>
      </a:accent1>
      <a:accent2>
        <a:srgbClr val="019EF8"/>
      </a:accent2>
      <a:accent3>
        <a:srgbClr val="91D141"/>
      </a:accent3>
      <a:accent4>
        <a:srgbClr val="919191"/>
      </a:accent4>
      <a:accent5>
        <a:srgbClr val="CBCBCB"/>
      </a:accent5>
      <a:accent6>
        <a:srgbClr val="000000"/>
      </a:accent6>
      <a:hlink>
        <a:srgbClr val="019EF8"/>
      </a:hlink>
      <a:folHlink>
        <a:srgbClr val="019EF8"/>
      </a:folHlink>
    </a:clrScheme>
    <a:fontScheme name="1_Standaard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ar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s 8">
        <a:dk1>
          <a:srgbClr val="0A1952"/>
        </a:dk1>
        <a:lt1>
          <a:srgbClr val="FFFFFF"/>
        </a:lt1>
        <a:dk2>
          <a:srgbClr val="0A1952"/>
        </a:dk2>
        <a:lt2>
          <a:srgbClr val="0F6EA7"/>
        </a:lt2>
        <a:accent1>
          <a:srgbClr val="97BBDC"/>
        </a:accent1>
        <a:accent2>
          <a:srgbClr val="0681E1"/>
        </a:accent2>
        <a:accent3>
          <a:srgbClr val="FFFFFF"/>
        </a:accent3>
        <a:accent4>
          <a:srgbClr val="071445"/>
        </a:accent4>
        <a:accent5>
          <a:srgbClr val="C9DAEB"/>
        </a:accent5>
        <a:accent6>
          <a:srgbClr val="0574CC"/>
        </a:accent6>
        <a:hlink>
          <a:srgbClr val="00538F"/>
        </a:hlink>
        <a:folHlink>
          <a:srgbClr val="0A19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51001 Presentation template_EN [Autosaved]" id="{E1619900-63B5-0343-B4C3-504F523C6F35}" vid="{00F2C78B-6DE4-E348-9CD5-25060AC718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20004</TotalTime>
  <Words>2261</Words>
  <Application>Microsoft Macintosh PowerPoint</Application>
  <PresentationFormat>Custom</PresentationFormat>
  <Paragraphs>528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1_Standaards</vt:lpstr>
      <vt:lpstr>Presentation and demo exchanging invoice status information</vt:lpstr>
      <vt:lpstr>Agenda</vt:lpstr>
      <vt:lpstr>Agenda</vt:lpstr>
      <vt:lpstr>PowerPoint Presentation</vt:lpstr>
      <vt:lpstr>PowerPoint Presentation</vt:lpstr>
      <vt:lpstr>Agenda</vt:lpstr>
      <vt:lpstr>Project history: iterative approach turned out to be essential</vt:lpstr>
      <vt:lpstr>Project overview </vt:lpstr>
      <vt:lpstr>PowerPoint Presentation</vt:lpstr>
      <vt:lpstr>Agenda</vt:lpstr>
      <vt:lpstr>The problem: Unpredictability leads to challenges for selling parties in managing their cash positions</vt:lpstr>
      <vt:lpstr>We can learn process transparency from other industries</vt:lpstr>
      <vt:lpstr>Why lock ‘m up if unleashing invoice statuses helps SME suppliers to find financing? We have to free the invoice statuses!</vt:lpstr>
      <vt:lpstr>PowerPoint Presentation</vt:lpstr>
      <vt:lpstr>PowerPoint Presentation</vt:lpstr>
      <vt:lpstr>PowerPoint Presentation</vt:lpstr>
      <vt:lpstr>Agenda</vt:lpstr>
      <vt:lpstr>PowerPoint Presentation</vt:lpstr>
      <vt:lpstr>Voldaan can manage the invoice status on its own dashboard</vt:lpstr>
      <vt:lpstr>Permission request by Voldaan - on behalf of Homecare innovation – to access Innopay’s administration</vt:lpstr>
      <vt:lpstr>Innopay receives e-mail from Invoicepermissions.com</vt:lpstr>
      <vt:lpstr>Innopay is redirected from link [                               ] to invoicepermissions.com</vt:lpstr>
      <vt:lpstr>Agenda</vt:lpstr>
      <vt:lpstr>First lessons learned: demo of concept shows promising potential, but there are several challenges for the next iteration towards standardisation</vt:lpstr>
      <vt:lpstr>Contribution of project to KPI’s of Supply Chain Finance (SCF) Community </vt:lpstr>
      <vt:lpstr>Further demonstrations of the concept form the basis for standardisation and valorisation</vt:lpstr>
      <vt:lpstr>Project overview </vt:lpstr>
      <vt:lpstr>Contact us </vt:lpstr>
      <vt:lpstr>Sharing the invoice status increases risk transparency for Financiers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van der Velde | Innopay</dc:creator>
  <cp:lastModifiedBy>Pepijn Groen</cp:lastModifiedBy>
  <cp:revision>2445</cp:revision>
  <cp:lastPrinted>2016-01-19T09:02:34Z</cp:lastPrinted>
  <dcterms:created xsi:type="dcterms:W3CDTF">2015-11-04T10:26:08Z</dcterms:created>
  <dcterms:modified xsi:type="dcterms:W3CDTF">2016-02-05T14:29:53Z</dcterms:modified>
</cp:coreProperties>
</file>